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4" r:id="rId1"/>
  </p:sldMasterIdLst>
  <p:notesMasterIdLst>
    <p:notesMasterId r:id="rId20"/>
  </p:notesMasterIdLst>
  <p:sldIdLst>
    <p:sldId id="396" r:id="rId2"/>
    <p:sldId id="511" r:id="rId3"/>
    <p:sldId id="520" r:id="rId4"/>
    <p:sldId id="265" r:id="rId5"/>
    <p:sldId id="270" r:id="rId6"/>
    <p:sldId id="263" r:id="rId7"/>
    <p:sldId id="268" r:id="rId8"/>
    <p:sldId id="284" r:id="rId9"/>
    <p:sldId id="285" r:id="rId10"/>
    <p:sldId id="286" r:id="rId11"/>
    <p:sldId id="398" r:id="rId12"/>
    <p:sldId id="402" r:id="rId13"/>
    <p:sldId id="401" r:id="rId14"/>
    <p:sldId id="405" r:id="rId15"/>
    <p:sldId id="408" r:id="rId16"/>
    <p:sldId id="410" r:id="rId17"/>
    <p:sldId id="404" r:id="rId18"/>
    <p:sldId id="531" r:id="rId19"/>
  </p:sldIdLst>
  <p:sldSz cx="12192000" cy="6858000"/>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0" clrIdx="0">
    <p:extLst>
      <p:ext uri="{19B8F6BF-5375-455C-9EA6-DF929625EA0E}">
        <p15:presenceInfo xmlns:p15="http://schemas.microsoft.com/office/powerpoint/2012/main" userId="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4E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98" autoAdjust="0"/>
    <p:restoredTop sz="86931" autoAdjust="0"/>
  </p:normalViewPr>
  <p:slideViewPr>
    <p:cSldViewPr snapToGrid="0" snapToObjects="1">
      <p:cViewPr varScale="1">
        <p:scale>
          <a:sx n="102" d="100"/>
          <a:sy n="102" d="100"/>
        </p:scale>
        <p:origin x="352" y="17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vl1pPr>
          </a:lstStyle>
          <a:p>
            <a:fld id="{DFDE99C7-7936-4102-9B82-01907B5AC59D}" type="datetimeFigureOut">
              <a:rPr lang="en-US" smtClean="0"/>
              <a:t>7/13/21</a:t>
            </a:fld>
            <a:endParaRPr lang="en-US"/>
          </a:p>
        </p:txBody>
      </p:sp>
      <p:sp>
        <p:nvSpPr>
          <p:cNvPr id="4" name="Slide Image Placeholder 3"/>
          <p:cNvSpPr>
            <a:spLocks noGrp="1" noRot="1" noChangeAspect="1"/>
          </p:cNvSpPr>
          <p:nvPr>
            <p:ph type="sldImg" idx="2"/>
          </p:nvPr>
        </p:nvSpPr>
        <p:spPr>
          <a:xfrm>
            <a:off x="2924175" y="849313"/>
            <a:ext cx="4078288" cy="22939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vl1pPr>
          </a:lstStyle>
          <a:p>
            <a:fld id="{14AA4F67-C0BF-47D8-8FE3-42112E2E6EF1}" type="slidenum">
              <a:rPr lang="en-US" smtClean="0"/>
              <a:t>‹#›</a:t>
            </a:fld>
            <a:endParaRPr lang="en-US"/>
          </a:p>
        </p:txBody>
      </p:sp>
    </p:spTree>
    <p:extLst>
      <p:ext uri="{BB962C8B-B14F-4D97-AF65-F5344CB8AC3E}">
        <p14:creationId xmlns:p14="http://schemas.microsoft.com/office/powerpoint/2010/main" val="745451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08B9EBBA-996F-894A-B54A-D6246ED52CEA}" type="datetimeFigureOut">
              <a:rPr lang="en-US" smtClean="0"/>
              <a:pPr/>
              <a:t>7/13/21</a:t>
            </a:fld>
            <a:endParaRPr lang="en-US" dirty="0"/>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a:defRPr/>
            </a:pPr>
            <a:fld id="{32786644-5D9B-104D-8011-05FE7EC010BE}" type="slidenum">
              <a:rPr lang="en-US" smtClean="0"/>
              <a:pPr>
                <a:defRPr/>
              </a:pPr>
              <a:t>‹#›</a:t>
            </a:fld>
            <a:endParaRPr lang="en-US" dirty="0"/>
          </a:p>
        </p:txBody>
      </p:sp>
    </p:spTree>
    <p:extLst>
      <p:ext uri="{BB962C8B-B14F-4D97-AF65-F5344CB8AC3E}">
        <p14:creationId xmlns:p14="http://schemas.microsoft.com/office/powerpoint/2010/main" val="160392631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868966-E2CE-4A82-BCD8-B2C2EE71190B}" type="datetime1">
              <a:rPr lang="en-US" smtClean="0"/>
              <a:t>7/13/21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786644-5D9B-104D-8011-05FE7EC010BE}" type="slidenum">
              <a:rPr lang="en-US" smtClean="0"/>
              <a:t>‹#›</a:t>
            </a:fld>
            <a:endParaRPr lang="en-US" dirty="0"/>
          </a:p>
        </p:txBody>
      </p:sp>
    </p:spTree>
    <p:extLst>
      <p:ext uri="{BB962C8B-B14F-4D97-AF65-F5344CB8AC3E}">
        <p14:creationId xmlns:p14="http://schemas.microsoft.com/office/powerpoint/2010/main" val="168573938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868966-E2CE-4A82-BCD8-B2C2EE71190B}" type="datetime1">
              <a:rPr lang="en-US" smtClean="0"/>
              <a:t>7/13/21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786644-5D9B-104D-8011-05FE7EC010BE}" type="slidenum">
              <a:rPr lang="en-US" smtClean="0"/>
              <a:t>‹#›</a:t>
            </a:fld>
            <a:endParaRPr lang="en-US" dirty="0"/>
          </a:p>
        </p:txBody>
      </p:sp>
    </p:spTree>
    <p:extLst>
      <p:ext uri="{BB962C8B-B14F-4D97-AF65-F5344CB8AC3E}">
        <p14:creationId xmlns:p14="http://schemas.microsoft.com/office/powerpoint/2010/main" val="235242542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2744" y="3602718"/>
            <a:ext cx="9144000" cy="848406"/>
          </a:xfrm>
        </p:spPr>
        <p:txBody>
          <a:bodyPr anchor="b"/>
          <a:lstStyle>
            <a:lvl1pPr algn="ctr">
              <a:defRPr sz="5000"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4" name="Date Placeholder 3"/>
          <p:cNvSpPr>
            <a:spLocks noGrp="1"/>
          </p:cNvSpPr>
          <p:nvPr>
            <p:ph type="dt" sz="half" idx="10"/>
          </p:nvPr>
        </p:nvSpPr>
        <p:spPr/>
        <p:txBody>
          <a:bodyPr/>
          <a:lstStyle/>
          <a:p>
            <a:fld id="{1EC0D017-F389-4BCC-ACD6-5AB29F52EC98}" type="datetime1">
              <a:rPr lang="en-US" smtClean="0"/>
              <a:t>7/13/21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786644-5D9B-104D-8011-05FE7EC010BE}" type="slidenum">
              <a:rPr lang="en-US" smtClean="0"/>
              <a:t>‹#›</a:t>
            </a:fld>
            <a:endParaRPr lang="en-US" dirty="0"/>
          </a:p>
        </p:txBody>
      </p:sp>
    </p:spTree>
    <p:extLst>
      <p:ext uri="{BB962C8B-B14F-4D97-AF65-F5344CB8AC3E}">
        <p14:creationId xmlns:p14="http://schemas.microsoft.com/office/powerpoint/2010/main" val="3369606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2744" y="3602718"/>
            <a:ext cx="9144000" cy="848406"/>
          </a:xfrm>
        </p:spPr>
        <p:txBody>
          <a:bodyPr anchor="b"/>
          <a:lstStyle>
            <a:lvl1pPr algn="ctr">
              <a:defRPr sz="5000"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4" name="Date Placeholder 3"/>
          <p:cNvSpPr>
            <a:spLocks noGrp="1"/>
          </p:cNvSpPr>
          <p:nvPr>
            <p:ph type="dt" sz="half" idx="10"/>
          </p:nvPr>
        </p:nvSpPr>
        <p:spPr/>
        <p:txBody>
          <a:bodyPr/>
          <a:lstStyle/>
          <a:p>
            <a:fld id="{1EC0D017-F389-4BCC-ACD6-5AB29F52EC98}" type="datetime1">
              <a:rPr lang="en-US" smtClean="0"/>
              <a:t>7/13/21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786644-5D9B-104D-8011-05FE7EC010BE}" type="slidenum">
              <a:rPr lang="en-US" smtClean="0"/>
              <a:t>‹#›</a:t>
            </a:fld>
            <a:endParaRPr lang="en-US" dirty="0"/>
          </a:p>
        </p:txBody>
      </p:sp>
    </p:spTree>
    <p:extLst>
      <p:ext uri="{BB962C8B-B14F-4D97-AF65-F5344CB8AC3E}">
        <p14:creationId xmlns:p14="http://schemas.microsoft.com/office/powerpoint/2010/main" val="2101943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200" y="3637643"/>
            <a:ext cx="10972640" cy="1247775"/>
          </a:xfrm>
        </p:spPr>
        <p:txBody>
          <a:bodyPr anchor="ctr">
            <a:normAutofit/>
          </a:bodyPr>
          <a:lstStyle>
            <a:lvl1pPr>
              <a:defRPr sz="5400"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4" name="Date Placeholder 3"/>
          <p:cNvSpPr>
            <a:spLocks noGrp="1"/>
          </p:cNvSpPr>
          <p:nvPr>
            <p:ph type="dt" sz="half" idx="10"/>
          </p:nvPr>
        </p:nvSpPr>
        <p:spPr/>
        <p:txBody>
          <a:bodyPr/>
          <a:lstStyle/>
          <a:p>
            <a:fld id="{6BBB8692-0CA6-4066-B3C7-8B8603D3CA6A}" type="datetime1">
              <a:rPr lang="en-US" smtClean="0"/>
              <a:t>7/13/21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786644-5D9B-104D-8011-05FE7EC010BE}" type="slidenum">
              <a:rPr lang="en-US" smtClean="0"/>
              <a:t>‹#›</a:t>
            </a:fld>
            <a:endParaRPr lang="en-US" dirty="0"/>
          </a:p>
        </p:txBody>
      </p:sp>
    </p:spTree>
    <p:extLst>
      <p:ext uri="{BB962C8B-B14F-4D97-AF65-F5344CB8AC3E}">
        <p14:creationId xmlns:p14="http://schemas.microsoft.com/office/powerpoint/2010/main" val="1407872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1591F07-8F82-43C4-93A2-634F97B5CB44}" type="datetime1">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7/13/21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a:defRPr/>
            </a:pPr>
            <a:fld id="{32786644-5D9B-104D-8011-05FE7EC010BE}" type="slidenum">
              <a:rPr lang="en-US" smtClean="0"/>
              <a:pPr>
                <a:defRPr/>
              </a:pPr>
              <a:t>‹#›</a:t>
            </a:fld>
            <a:endParaRPr lang="en-US" dirty="0"/>
          </a:p>
        </p:txBody>
      </p:sp>
    </p:spTree>
    <p:extLst>
      <p:ext uri="{BB962C8B-B14F-4D97-AF65-F5344CB8AC3E}">
        <p14:creationId xmlns:p14="http://schemas.microsoft.com/office/powerpoint/2010/main" val="3004347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78868966-E2CE-4A82-BCD8-B2C2EE71190B}" type="datetime1">
              <a:rPr lang="en-US" smtClean="0"/>
              <a:t>7/13/21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2786644-5D9B-104D-8011-05FE7EC010BE}" type="slidenum">
              <a:rPr lang="en-US" smtClean="0"/>
              <a:t>‹#›</a:t>
            </a:fld>
            <a:endParaRPr lang="en-US" dirty="0"/>
          </a:p>
        </p:txBody>
      </p:sp>
    </p:spTree>
    <p:extLst>
      <p:ext uri="{BB962C8B-B14F-4D97-AF65-F5344CB8AC3E}">
        <p14:creationId xmlns:p14="http://schemas.microsoft.com/office/powerpoint/2010/main" val="3703015709"/>
      </p:ext>
    </p:extLst>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78868966-E2CE-4A82-BCD8-B2C2EE71190B}" type="datetime1">
              <a:rPr lang="en-US" smtClean="0"/>
              <a:t>7/13/21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32786644-5D9B-104D-8011-05FE7EC010BE}" type="slidenum">
              <a:rPr lang="en-US" smtClean="0"/>
              <a:t>‹#›</a:t>
            </a:fld>
            <a:endParaRPr lang="en-US" dirty="0"/>
          </a:p>
        </p:txBody>
      </p:sp>
    </p:spTree>
    <p:extLst>
      <p:ext uri="{BB962C8B-B14F-4D97-AF65-F5344CB8AC3E}">
        <p14:creationId xmlns:p14="http://schemas.microsoft.com/office/powerpoint/2010/main" val="320377139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09B482E8-6E0E-1B4F-B1FD-C69DB9E858D9}" type="datetimeFigureOut">
              <a:rPr lang="en-US" smtClean="0"/>
              <a:pPr/>
              <a:t>7/13/21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defRPr/>
            </a:pPr>
            <a:fld id="{32786644-5D9B-104D-8011-05FE7EC010BE}" type="slidenum">
              <a:rPr lang="en-US" smtClean="0"/>
              <a:pPr>
                <a:defRPr/>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6981018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8868966-E2CE-4A82-BCD8-B2C2EE71190B}" type="datetime1">
              <a:rPr lang="en-US" smtClean="0"/>
              <a:t>7/13/21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2786644-5D9B-104D-8011-05FE7EC010BE}" type="slidenum">
              <a:rPr lang="en-US" smtClean="0"/>
              <a:t>‹#›</a:t>
            </a:fld>
            <a:endParaRPr lang="en-US" dirty="0"/>
          </a:p>
        </p:txBody>
      </p:sp>
    </p:spTree>
    <p:extLst>
      <p:ext uri="{BB962C8B-B14F-4D97-AF65-F5344CB8AC3E}">
        <p14:creationId xmlns:p14="http://schemas.microsoft.com/office/powerpoint/2010/main" val="1469942101"/>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380CB9-35E2-41B0-B525-6FD44B6F5911}" type="datetime1">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7/13/21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a:defRPr/>
            </a:pPr>
            <a:fld id="{32786644-5D9B-104D-8011-05FE7EC010BE}" type="slidenum">
              <a:rPr lang="en-US" smtClean="0"/>
              <a:pPr>
                <a:defRPr/>
              </a:pPr>
              <a:t>‹#›</a:t>
            </a:fld>
            <a:endParaRPr lang="en-US" dirty="0"/>
          </a:p>
        </p:txBody>
      </p:sp>
    </p:spTree>
    <p:extLst>
      <p:ext uri="{BB962C8B-B14F-4D97-AF65-F5344CB8AC3E}">
        <p14:creationId xmlns:p14="http://schemas.microsoft.com/office/powerpoint/2010/main" val="4249598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78868966-E2CE-4A82-BCD8-B2C2EE71190B}" type="datetime1">
              <a:rPr lang="en-US" smtClean="0"/>
              <a:t>7/13/21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32786644-5D9B-104D-8011-05FE7EC010BE}" type="slidenum">
              <a:rPr lang="en-US" smtClean="0"/>
              <a:t>‹#›</a:t>
            </a:fld>
            <a:endParaRPr lang="en-US" dirty="0"/>
          </a:p>
        </p:txBody>
      </p:sp>
    </p:spTree>
    <p:extLst>
      <p:ext uri="{BB962C8B-B14F-4D97-AF65-F5344CB8AC3E}">
        <p14:creationId xmlns:p14="http://schemas.microsoft.com/office/powerpoint/2010/main" val="4007621149"/>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9B482E8-6E0E-1B4F-B1FD-C69DB9E858D9}" type="datetimeFigureOut">
              <a:rPr lang="en-US" smtClean="0"/>
              <a:pPr/>
              <a:t>7/13/21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pPr>
              <a:defRPr/>
            </a:pPr>
            <a:fld id="{32786644-5D9B-104D-8011-05FE7EC010BE}" type="slidenum">
              <a:rPr lang="en-US" smtClean="0"/>
              <a:pPr>
                <a:defRPr/>
              </a:pPr>
              <a:t>‹#›</a:t>
            </a:fld>
            <a:endParaRPr lang="en-US" dirty="0"/>
          </a:p>
        </p:txBody>
      </p:sp>
    </p:spTree>
    <p:extLst>
      <p:ext uri="{BB962C8B-B14F-4D97-AF65-F5344CB8AC3E}">
        <p14:creationId xmlns:p14="http://schemas.microsoft.com/office/powerpoint/2010/main" val="100638017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09B482E8-6E0E-1B4F-B1FD-C69DB9E858D9}" type="datetimeFigureOut">
              <a:rPr lang="en-US" smtClean="0"/>
              <a:pPr/>
              <a:t>7/13/21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defRPr/>
            </a:pPr>
            <a:fld id="{32786644-5D9B-104D-8011-05FE7EC010BE}" type="slidenum">
              <a:rPr lang="en-US" smtClean="0"/>
              <a:pPr>
                <a:defRPr/>
              </a:pPr>
              <a:t>‹#›</a:t>
            </a:fld>
            <a:endParaRPr lang="en-US" dirty="0"/>
          </a:p>
        </p:txBody>
      </p:sp>
    </p:spTree>
    <p:extLst>
      <p:ext uri="{BB962C8B-B14F-4D97-AF65-F5344CB8AC3E}">
        <p14:creationId xmlns:p14="http://schemas.microsoft.com/office/powerpoint/2010/main" val="557353139"/>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699" r:id="rId13"/>
    <p:sldLayoutId id="2147483651" r:id="rId14"/>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http://www.flickr.com/photos/matteopenzo/" TargetMode="External"/><Relationship Id="rId3" Type="http://schemas.openxmlformats.org/officeDocument/2006/relationships/image" Target="../media/image6.png"/><Relationship Id="rId7" Type="http://schemas.openxmlformats.org/officeDocument/2006/relationships/hyperlink" Target="mailto:J0@nn@" TargetMode="Externa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www.flickr.com/photos/11955360@N04/"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maps.secondlife.com/secondlife/TH%20Demo%201/251/5/26"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secondlife.com/destination/egov-island"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maps.secondlife.com/secondlife/Seaworld/40/224/23" TargetMode="External"/><Relationship Id="rId2" Type="http://schemas.openxmlformats.org/officeDocument/2006/relationships/hyperlink" Target="https://secondlife.com/destination/love-and-harmony-restauran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maps.secondlife.com/secondlife/Pleasures%20of%20Yes/199/235/24" TargetMode="External"/><Relationship Id="rId2" Type="http://schemas.openxmlformats.org/officeDocument/2006/relationships/hyperlink" Target="https://secondlife.com/destination/fairytale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secondlife.com/destination/soosh-art-gallery"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secondlife.com/destination/oddprofessors-science-center"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hyperlink" Target="http://www.flickr.com/photos/11955360@N04/"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hyperlink" Target="http://www.flickr.com/photos/matteopenzo/" TargetMode="External"/><Relationship Id="rId5" Type="http://schemas.openxmlformats.org/officeDocument/2006/relationships/image" Target="../media/image7.png"/><Relationship Id="rId4" Type="http://schemas.openxmlformats.org/officeDocument/2006/relationships/hyperlink" Target="http://www.flickr.com/photos/11955360@N0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804D70C4-DD12-43BC-8248-D1657268E3E8}"/>
              </a:ext>
            </a:extLst>
          </p:cNvPr>
          <p:cNvSpPr/>
          <p:nvPr/>
        </p:nvSpPr>
        <p:spPr>
          <a:xfrm>
            <a:off x="213796" y="3531945"/>
            <a:ext cx="11533919" cy="830997"/>
          </a:xfrm>
          <a:prstGeom prst="rect">
            <a:avLst/>
          </a:prstGeom>
        </p:spPr>
        <p:txBody>
          <a:bodyPr wrap="square">
            <a:spAutoFit/>
          </a:bodyPr>
          <a:lstStyle/>
          <a:p>
            <a:pPr algn="ctr"/>
            <a:r>
              <a:rPr lang="en-US" sz="2400" b="1" dirty="0"/>
              <a:t>EFFECTIVENESS OF SECOND LIFE VIRTUAL LEARNING ENVIRONMENT</a:t>
            </a:r>
            <a:endParaRPr lang="en-US" sz="2400" dirty="0"/>
          </a:p>
          <a:p>
            <a:pPr algn="ctr"/>
            <a:r>
              <a:rPr lang="en-US" sz="2400" b="1" dirty="0"/>
              <a:t>FOR VOCATIONAL TRAINING</a:t>
            </a:r>
          </a:p>
        </p:txBody>
      </p:sp>
      <p:pic>
        <p:nvPicPr>
          <p:cNvPr id="3" name="Picture 2">
            <a:extLst>
              <a:ext uri="{FF2B5EF4-FFF2-40B4-BE49-F238E27FC236}">
                <a16:creationId xmlns:a16="http://schemas.microsoft.com/office/drawing/2014/main" id="{BF8184D2-753B-4602-A331-116F97CFF33D}"/>
              </a:ext>
            </a:extLst>
          </p:cNvPr>
          <p:cNvPicPr>
            <a:picLocks noChangeAspect="1"/>
          </p:cNvPicPr>
          <p:nvPr/>
        </p:nvPicPr>
        <p:blipFill>
          <a:blip r:embed="rId2"/>
          <a:stretch>
            <a:fillRect/>
          </a:stretch>
        </p:blipFill>
        <p:spPr>
          <a:xfrm>
            <a:off x="213796" y="5152452"/>
            <a:ext cx="1867600" cy="1867600"/>
          </a:xfrm>
          <a:prstGeom prst="rect">
            <a:avLst/>
          </a:prstGeom>
        </p:spPr>
      </p:pic>
      <p:pic>
        <p:nvPicPr>
          <p:cNvPr id="7" name="Picture 6">
            <a:extLst>
              <a:ext uri="{FF2B5EF4-FFF2-40B4-BE49-F238E27FC236}">
                <a16:creationId xmlns:a16="http://schemas.microsoft.com/office/drawing/2014/main" id="{076A27E3-5596-40F2-917E-155CCE61EDB1}"/>
              </a:ext>
            </a:extLst>
          </p:cNvPr>
          <p:cNvPicPr>
            <a:picLocks noChangeAspect="1"/>
          </p:cNvPicPr>
          <p:nvPr/>
        </p:nvPicPr>
        <p:blipFill>
          <a:blip r:embed="rId3"/>
          <a:stretch>
            <a:fillRect/>
          </a:stretch>
        </p:blipFill>
        <p:spPr>
          <a:xfrm>
            <a:off x="9858381" y="1999334"/>
            <a:ext cx="1100433" cy="1100433"/>
          </a:xfrm>
          <a:prstGeom prst="rect">
            <a:avLst/>
          </a:prstGeom>
        </p:spPr>
      </p:pic>
      <p:sp>
        <p:nvSpPr>
          <p:cNvPr id="6" name="Rectangle 5">
            <a:extLst>
              <a:ext uri="{FF2B5EF4-FFF2-40B4-BE49-F238E27FC236}">
                <a16:creationId xmlns:a16="http://schemas.microsoft.com/office/drawing/2014/main" id="{6EF683EB-D404-9142-81E9-8DF221E308E7}"/>
              </a:ext>
            </a:extLst>
          </p:cNvPr>
          <p:cNvSpPr/>
          <p:nvPr/>
        </p:nvSpPr>
        <p:spPr>
          <a:xfrm>
            <a:off x="329040" y="4680958"/>
            <a:ext cx="11533919" cy="400110"/>
          </a:xfrm>
          <a:prstGeom prst="rect">
            <a:avLst/>
          </a:prstGeom>
        </p:spPr>
        <p:txBody>
          <a:bodyPr wrap="square">
            <a:spAutoFit/>
          </a:bodyPr>
          <a:lstStyle/>
          <a:p>
            <a:pPr algn="ctr"/>
            <a:r>
              <a:rPr lang="en-AU" sz="2000" b="1" dirty="0" err="1"/>
              <a:t>Assoc.Prof.Dr</a:t>
            </a:r>
            <a:r>
              <a:rPr lang="en-AU" sz="2000" b="1" dirty="0"/>
              <a:t>. Nguyen Ngoc Vu</a:t>
            </a:r>
            <a:endParaRPr lang="en-US" sz="2000" b="1" dirty="0"/>
          </a:p>
        </p:txBody>
      </p:sp>
    </p:spTree>
    <p:extLst>
      <p:ext uri="{BB962C8B-B14F-4D97-AF65-F5344CB8AC3E}">
        <p14:creationId xmlns:p14="http://schemas.microsoft.com/office/powerpoint/2010/main" val="3716398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extLst>
              <a:ext uri="{FF2B5EF4-FFF2-40B4-BE49-F238E27FC236}">
                <a16:creationId xmlns:a16="http://schemas.microsoft.com/office/drawing/2014/main" id="{CFD699BC-2FAD-4EB5-9341-D5A8949544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3">
            <a:extLst>
              <a:ext uri="{FF2B5EF4-FFF2-40B4-BE49-F238E27FC236}">
                <a16:creationId xmlns:a16="http://schemas.microsoft.com/office/drawing/2014/main" id="{D97894EC-AB6F-4D62-9237-1AA3B12C27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4">
            <a:extLst>
              <a:ext uri="{FF2B5EF4-FFF2-40B4-BE49-F238E27FC236}">
                <a16:creationId xmlns:a16="http://schemas.microsoft.com/office/drawing/2014/main" id="{A86B5D0E-764B-4CF3-B5C6-44E0E6542A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5">
            <a:extLst>
              <a:ext uri="{FF2B5EF4-FFF2-40B4-BE49-F238E27FC236}">
                <a16:creationId xmlns:a16="http://schemas.microsoft.com/office/drawing/2014/main" id="{C038AC03-1EB4-4BF2-BA90-DA1DF9B804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6">
            <a:extLst>
              <a:ext uri="{FF2B5EF4-FFF2-40B4-BE49-F238E27FC236}">
                <a16:creationId xmlns:a16="http://schemas.microsoft.com/office/drawing/2014/main" id="{EA8308F6-DEDB-46AF-8FD4-1E3A788205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7">
            <a:extLst>
              <a:ext uri="{FF2B5EF4-FFF2-40B4-BE49-F238E27FC236}">
                <a16:creationId xmlns:a16="http://schemas.microsoft.com/office/drawing/2014/main" id="{E9A4FC4A-6884-4766-9E40-750C0B2A8D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8">
            <a:extLst>
              <a:ext uri="{FF2B5EF4-FFF2-40B4-BE49-F238E27FC236}">
                <a16:creationId xmlns:a16="http://schemas.microsoft.com/office/drawing/2014/main" id="{2474697C-006D-4E1E-B197-4D4E97F792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851" y="260350"/>
            <a:ext cx="4392613" cy="238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1" name="Text Box 9">
            <a:extLst>
              <a:ext uri="{FF2B5EF4-FFF2-40B4-BE49-F238E27FC236}">
                <a16:creationId xmlns:a16="http://schemas.microsoft.com/office/drawing/2014/main" id="{FD32814A-D140-4809-883A-44150EDA95B1}"/>
              </a:ext>
            </a:extLst>
          </p:cNvPr>
          <p:cNvSpPr txBox="1">
            <a:spLocks noChangeArrowheads="1"/>
          </p:cNvSpPr>
          <p:nvPr/>
        </p:nvSpPr>
        <p:spPr bwMode="auto">
          <a:xfrm>
            <a:off x="6816725" y="476250"/>
            <a:ext cx="2808288" cy="915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b="1">
                <a:solidFill>
                  <a:schemeClr val="bg1"/>
                </a:solidFill>
              </a:rPr>
              <a:t>The Java Shop in Godric's Hollow </a:t>
            </a:r>
            <a:br>
              <a:rPr lang="en-GB" altLang="en-US" b="1">
                <a:solidFill>
                  <a:schemeClr val="bg1"/>
                </a:solidFill>
              </a:rPr>
            </a:br>
            <a:r>
              <a:rPr lang="en-GB" altLang="en-US">
                <a:solidFill>
                  <a:schemeClr val="bg1"/>
                </a:solidFill>
              </a:rPr>
              <a:t> By </a:t>
            </a:r>
            <a:r>
              <a:rPr lang="en-GB" altLang="en-US" b="1">
                <a:solidFill>
                  <a:schemeClr val="bg1"/>
                </a:solidFill>
                <a:hlinkClick r:id="rId4"/>
              </a:rPr>
              <a:t>grayceeshepherd</a:t>
            </a:r>
            <a:endParaRPr lang="en-GB" altLang="en-US" b="1">
              <a:solidFill>
                <a:schemeClr val="bg1"/>
              </a:solidFill>
            </a:endParaRPr>
          </a:p>
        </p:txBody>
      </p:sp>
      <p:pic>
        <p:nvPicPr>
          <p:cNvPr id="23562" name="Picture 10">
            <a:extLst>
              <a:ext uri="{FF2B5EF4-FFF2-40B4-BE49-F238E27FC236}">
                <a16:creationId xmlns:a16="http://schemas.microsoft.com/office/drawing/2014/main" id="{CDA672EF-50FC-4134-9121-979B8F0B3A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2175" y="1916113"/>
            <a:ext cx="3671888"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3" name="Picture 11">
            <a:extLst>
              <a:ext uri="{FF2B5EF4-FFF2-40B4-BE49-F238E27FC236}">
                <a16:creationId xmlns:a16="http://schemas.microsoft.com/office/drawing/2014/main" id="{86AC175E-BE4D-4341-AED9-D5108E8818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3152" y="3013075"/>
            <a:ext cx="467995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4" name="Text Box 12">
            <a:extLst>
              <a:ext uri="{FF2B5EF4-FFF2-40B4-BE49-F238E27FC236}">
                <a16:creationId xmlns:a16="http://schemas.microsoft.com/office/drawing/2014/main" id="{32246898-C0CF-4AA3-80ED-69EBE3BA3BF9}"/>
              </a:ext>
            </a:extLst>
          </p:cNvPr>
          <p:cNvSpPr txBox="1">
            <a:spLocks noChangeArrowheads="1"/>
          </p:cNvSpPr>
          <p:nvPr/>
        </p:nvSpPr>
        <p:spPr bwMode="auto">
          <a:xfrm>
            <a:off x="8112126" y="5373689"/>
            <a:ext cx="2303463" cy="9159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b="1">
                <a:solidFill>
                  <a:schemeClr val="bg1"/>
                </a:solidFill>
              </a:rPr>
              <a:t>Shopping is a jungle in Second Life 2 by </a:t>
            </a:r>
            <a:r>
              <a:rPr lang="en-GB" altLang="en-US" b="1">
                <a:solidFill>
                  <a:schemeClr val="bg1"/>
                </a:solidFill>
                <a:hlinkClick r:id="rId7"/>
              </a:rPr>
              <a:t>J0@nn@</a:t>
            </a:r>
            <a:r>
              <a:rPr lang="en-GB" altLang="en-US"/>
              <a:t> </a:t>
            </a:r>
          </a:p>
        </p:txBody>
      </p:sp>
      <p:sp>
        <p:nvSpPr>
          <p:cNvPr id="23565" name="Text Box 13">
            <a:extLst>
              <a:ext uri="{FF2B5EF4-FFF2-40B4-BE49-F238E27FC236}">
                <a16:creationId xmlns:a16="http://schemas.microsoft.com/office/drawing/2014/main" id="{158E4E8D-2369-49DF-8C1D-2F421874F4EA}"/>
              </a:ext>
            </a:extLst>
          </p:cNvPr>
          <p:cNvSpPr txBox="1">
            <a:spLocks noChangeArrowheads="1"/>
          </p:cNvSpPr>
          <p:nvPr/>
        </p:nvSpPr>
        <p:spPr bwMode="auto">
          <a:xfrm>
            <a:off x="5880100" y="1700213"/>
            <a:ext cx="2376488" cy="14652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b="1">
                <a:solidFill>
                  <a:schemeClr val="bg1"/>
                </a:solidFill>
              </a:rPr>
              <a:t>At the American Apparel shop in Second Life </a:t>
            </a:r>
            <a:br>
              <a:rPr lang="en-GB" altLang="en-US" b="1">
                <a:solidFill>
                  <a:schemeClr val="bg1"/>
                </a:solidFill>
              </a:rPr>
            </a:br>
            <a:r>
              <a:rPr lang="en-GB" altLang="en-US">
                <a:solidFill>
                  <a:schemeClr val="bg1"/>
                </a:solidFill>
              </a:rPr>
              <a:t> By </a:t>
            </a:r>
            <a:r>
              <a:rPr lang="en-GB" altLang="en-US" b="1">
                <a:solidFill>
                  <a:schemeClr val="bg1"/>
                </a:solidFill>
                <a:hlinkClick r:id="rId8"/>
              </a:rPr>
              <a:t>matteopenzo</a:t>
            </a:r>
            <a:endParaRPr lang="en-GB" altLang="en-US" b="1">
              <a:solidFill>
                <a:schemeClr val="bg1"/>
              </a:solidFill>
            </a:endParaRPr>
          </a:p>
          <a:p>
            <a:pPr eaLnBrk="1" hangingPunct="1"/>
            <a:endParaRPr lang="en-GB" altLang="en-US" b="1">
              <a:solidFill>
                <a:schemeClr val="bg1"/>
              </a:solidFill>
            </a:endParaRPr>
          </a:p>
        </p:txBody>
      </p:sp>
    </p:spTree>
    <p:extLst>
      <p:ext uri="{BB962C8B-B14F-4D97-AF65-F5344CB8AC3E}">
        <p14:creationId xmlns:p14="http://schemas.microsoft.com/office/powerpoint/2010/main" val="2672356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7842-EC69-E749-BD8A-7062D12A7163}"/>
              </a:ext>
            </a:extLst>
          </p:cNvPr>
          <p:cNvSpPr>
            <a:spLocks noGrp="1"/>
          </p:cNvSpPr>
          <p:nvPr>
            <p:ph type="ctrTitle"/>
          </p:nvPr>
        </p:nvSpPr>
        <p:spPr>
          <a:xfrm>
            <a:off x="1262744" y="2304789"/>
            <a:ext cx="9144000" cy="2146335"/>
          </a:xfrm>
        </p:spPr>
        <p:txBody>
          <a:bodyPr/>
          <a:lstStyle/>
          <a:p>
            <a:r>
              <a:rPr lang="en-US" dirty="0"/>
              <a:t>Some popular SL destinations</a:t>
            </a:r>
          </a:p>
        </p:txBody>
      </p:sp>
      <p:sp>
        <p:nvSpPr>
          <p:cNvPr id="4" name="Slide Number Placeholder 3">
            <a:extLst>
              <a:ext uri="{FF2B5EF4-FFF2-40B4-BE49-F238E27FC236}">
                <a16:creationId xmlns:a16="http://schemas.microsoft.com/office/drawing/2014/main" id="{7148BF33-076D-4F03-BDCD-E9DF5A3D115B}"/>
              </a:ext>
            </a:extLst>
          </p:cNvPr>
          <p:cNvSpPr>
            <a:spLocks noGrp="1"/>
          </p:cNvSpPr>
          <p:nvPr>
            <p:ph type="sldNum" sz="quarter" idx="12"/>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32786644-5D9B-104D-8011-05FE7EC010BE}" type="slidenum">
              <a:rPr lang="en-US" smtClean="0"/>
              <a:pPr>
                <a:defRPr/>
              </a:pPr>
              <a:t>11</a:t>
            </a:fld>
            <a:endParaRPr lang="en-US" dirty="0"/>
          </a:p>
        </p:txBody>
      </p:sp>
    </p:spTree>
    <p:extLst>
      <p:ext uri="{BB962C8B-B14F-4D97-AF65-F5344CB8AC3E}">
        <p14:creationId xmlns:p14="http://schemas.microsoft.com/office/powerpoint/2010/main" val="2074825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553BE-B6DB-4CB8-AC85-0B1F3BAE7346}"/>
              </a:ext>
            </a:extLst>
          </p:cNvPr>
          <p:cNvSpPr>
            <a:spLocks noGrp="1"/>
          </p:cNvSpPr>
          <p:nvPr>
            <p:ph type="title"/>
          </p:nvPr>
        </p:nvSpPr>
        <p:spPr>
          <a:xfrm>
            <a:off x="838200" y="753576"/>
            <a:ext cx="10557337" cy="751453"/>
          </a:xfrm>
        </p:spPr>
        <p:txBody>
          <a:bodyPr/>
          <a:lstStyle/>
          <a:p>
            <a:r>
              <a:rPr lang="en-US" dirty="0"/>
              <a:t>Instruction</a:t>
            </a:r>
          </a:p>
        </p:txBody>
      </p:sp>
      <p:sp>
        <p:nvSpPr>
          <p:cNvPr id="3" name="Content Placeholder 2">
            <a:extLst>
              <a:ext uri="{FF2B5EF4-FFF2-40B4-BE49-F238E27FC236}">
                <a16:creationId xmlns:a16="http://schemas.microsoft.com/office/drawing/2014/main" id="{93172EC2-50C4-4137-B673-5D0127B18910}"/>
              </a:ext>
            </a:extLst>
          </p:cNvPr>
          <p:cNvSpPr>
            <a:spLocks noGrp="1"/>
          </p:cNvSpPr>
          <p:nvPr>
            <p:ph idx="1"/>
          </p:nvPr>
        </p:nvSpPr>
        <p:spPr/>
        <p:txBody>
          <a:bodyPr>
            <a:normAutofit/>
          </a:bodyPr>
          <a:lstStyle/>
          <a:p>
            <a:r>
              <a:rPr lang="en-US" sz="3200" dirty="0"/>
              <a:t>Teleport to Town Hall 300pax</a:t>
            </a:r>
          </a:p>
          <a:p>
            <a:pPr marL="457200" lvl="1" indent="0">
              <a:buNone/>
            </a:pPr>
            <a:r>
              <a:rPr lang="en-US" dirty="0">
                <a:hlinkClick r:id="rId2"/>
              </a:rPr>
              <a:t>http://maps.secondlife.com/secondlife/TH%20Demo%201/251/5/26</a:t>
            </a:r>
            <a:endParaRPr lang="en-US" dirty="0"/>
          </a:p>
          <a:p>
            <a:endParaRPr lang="en-US" dirty="0"/>
          </a:p>
          <a:p>
            <a:r>
              <a:rPr lang="en-US" dirty="0"/>
              <a:t>Wait for the instructor’s guide</a:t>
            </a:r>
          </a:p>
          <a:p>
            <a:r>
              <a:rPr lang="en-US" dirty="0"/>
              <a:t>Get into groups. You should explore SL together in groups. Don’t be alone.</a:t>
            </a:r>
          </a:p>
          <a:p>
            <a:endParaRPr lang="en-US" dirty="0"/>
          </a:p>
        </p:txBody>
      </p:sp>
      <p:sp>
        <p:nvSpPr>
          <p:cNvPr id="4" name="Slide Number Placeholder 3">
            <a:extLst>
              <a:ext uri="{FF2B5EF4-FFF2-40B4-BE49-F238E27FC236}">
                <a16:creationId xmlns:a16="http://schemas.microsoft.com/office/drawing/2014/main" id="{335A7B7A-EC2E-41A6-B3DD-5FD0767DDB2E}"/>
              </a:ext>
            </a:extLst>
          </p:cNvPr>
          <p:cNvSpPr>
            <a:spLocks noGrp="1"/>
          </p:cNvSpPr>
          <p:nvPr>
            <p:ph type="sldNum" sz="quarter" idx="12"/>
          </p:nvPr>
        </p:nvSpPr>
        <p:spPr/>
        <p:txBody>
          <a:bodyPr/>
          <a:lstStyle/>
          <a:p>
            <a:pPr>
              <a:defRPr/>
            </a:pPr>
            <a:fld id="{32786644-5D9B-104D-8011-05FE7EC010BE}" type="slidenum">
              <a:rPr lang="en-US" smtClean="0"/>
              <a:pPr>
                <a:defRPr/>
              </a:pPr>
              <a:t>12</a:t>
            </a:fld>
            <a:endParaRPr lang="en-US" dirty="0"/>
          </a:p>
        </p:txBody>
      </p:sp>
    </p:spTree>
    <p:extLst>
      <p:ext uri="{BB962C8B-B14F-4D97-AF65-F5344CB8AC3E}">
        <p14:creationId xmlns:p14="http://schemas.microsoft.com/office/powerpoint/2010/main" val="2263566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65A6E-C2D5-4D6B-8356-6B7E8561D824}"/>
              </a:ext>
            </a:extLst>
          </p:cNvPr>
          <p:cNvSpPr>
            <a:spLocks noGrp="1"/>
          </p:cNvSpPr>
          <p:nvPr>
            <p:ph type="title"/>
          </p:nvPr>
        </p:nvSpPr>
        <p:spPr>
          <a:xfrm>
            <a:off x="675640" y="593733"/>
            <a:ext cx="10557337" cy="751453"/>
          </a:xfrm>
        </p:spPr>
        <p:txBody>
          <a:bodyPr/>
          <a:lstStyle/>
          <a:p>
            <a:r>
              <a:rPr lang="en-US" dirty="0"/>
              <a:t>Business</a:t>
            </a:r>
          </a:p>
        </p:txBody>
      </p:sp>
      <p:sp>
        <p:nvSpPr>
          <p:cNvPr id="3" name="Content Placeholder 2">
            <a:extLst>
              <a:ext uri="{FF2B5EF4-FFF2-40B4-BE49-F238E27FC236}">
                <a16:creationId xmlns:a16="http://schemas.microsoft.com/office/drawing/2014/main" id="{3D1595F9-D987-4046-BF7D-44F96765936B}"/>
              </a:ext>
            </a:extLst>
          </p:cNvPr>
          <p:cNvSpPr>
            <a:spLocks noGrp="1"/>
          </p:cNvSpPr>
          <p:nvPr>
            <p:ph idx="1"/>
          </p:nvPr>
        </p:nvSpPr>
        <p:spPr/>
        <p:txBody>
          <a:bodyPr/>
          <a:lstStyle/>
          <a:p>
            <a:pPr marL="0" indent="0" fontAlgn="base">
              <a:buNone/>
            </a:pPr>
            <a:r>
              <a:rPr lang="en-US" b="1" dirty="0" err="1">
                <a:hlinkClick r:id="rId2"/>
              </a:rPr>
              <a:t>eGov</a:t>
            </a:r>
            <a:r>
              <a:rPr lang="en-US" b="1" dirty="0">
                <a:hlinkClick r:id="rId2"/>
              </a:rPr>
              <a:t> Island</a:t>
            </a:r>
            <a:endParaRPr lang="en-US" dirty="0"/>
          </a:p>
          <a:p>
            <a:pPr marL="0" indent="0" fontAlgn="base">
              <a:buNone/>
            </a:pPr>
            <a:r>
              <a:rPr lang="en-US" dirty="0"/>
              <a:t>Visit </a:t>
            </a:r>
            <a:r>
              <a:rPr lang="en-US" dirty="0" err="1"/>
              <a:t>eGov</a:t>
            </a:r>
            <a:r>
              <a:rPr lang="en-US" dirty="0"/>
              <a:t> Island, where the NIC handles official government portals, online services, and secure payment processing solutions for more than 3,000 federal, state, and local agencies.</a:t>
            </a:r>
          </a:p>
        </p:txBody>
      </p:sp>
      <p:sp>
        <p:nvSpPr>
          <p:cNvPr id="4" name="Slide Number Placeholder 3">
            <a:extLst>
              <a:ext uri="{FF2B5EF4-FFF2-40B4-BE49-F238E27FC236}">
                <a16:creationId xmlns:a16="http://schemas.microsoft.com/office/drawing/2014/main" id="{BE2C7ADD-D0A8-4688-8569-F7554B3920FB}"/>
              </a:ext>
            </a:extLst>
          </p:cNvPr>
          <p:cNvSpPr>
            <a:spLocks noGrp="1"/>
          </p:cNvSpPr>
          <p:nvPr>
            <p:ph type="sldNum" sz="quarter" idx="12"/>
          </p:nvPr>
        </p:nvSpPr>
        <p:spPr/>
        <p:txBody>
          <a:bodyPr/>
          <a:lstStyle/>
          <a:p>
            <a:pPr>
              <a:defRPr/>
            </a:pPr>
            <a:fld id="{32786644-5D9B-104D-8011-05FE7EC010BE}" type="slidenum">
              <a:rPr lang="en-US" smtClean="0"/>
              <a:pPr>
                <a:defRPr/>
              </a:pPr>
              <a:t>13</a:t>
            </a:fld>
            <a:endParaRPr lang="en-US" dirty="0"/>
          </a:p>
        </p:txBody>
      </p:sp>
    </p:spTree>
    <p:extLst>
      <p:ext uri="{BB962C8B-B14F-4D97-AF65-F5344CB8AC3E}">
        <p14:creationId xmlns:p14="http://schemas.microsoft.com/office/powerpoint/2010/main" val="1968061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84D0D-351F-49D7-9E61-BAD61EFE2DDC}"/>
              </a:ext>
            </a:extLst>
          </p:cNvPr>
          <p:cNvSpPr>
            <a:spLocks noGrp="1"/>
          </p:cNvSpPr>
          <p:nvPr>
            <p:ph type="title"/>
          </p:nvPr>
        </p:nvSpPr>
        <p:spPr>
          <a:xfrm>
            <a:off x="838200" y="593733"/>
            <a:ext cx="10557337" cy="751453"/>
          </a:xfrm>
        </p:spPr>
        <p:txBody>
          <a:bodyPr/>
          <a:lstStyle/>
          <a:p>
            <a:r>
              <a:rPr lang="en-US" dirty="0"/>
              <a:t>Hospitality</a:t>
            </a:r>
          </a:p>
        </p:txBody>
      </p:sp>
      <p:sp>
        <p:nvSpPr>
          <p:cNvPr id="3" name="Content Placeholder 2">
            <a:extLst>
              <a:ext uri="{FF2B5EF4-FFF2-40B4-BE49-F238E27FC236}">
                <a16:creationId xmlns:a16="http://schemas.microsoft.com/office/drawing/2014/main" id="{5DC5D057-72DF-426D-A61B-6097088047EF}"/>
              </a:ext>
            </a:extLst>
          </p:cNvPr>
          <p:cNvSpPr>
            <a:spLocks noGrp="1"/>
          </p:cNvSpPr>
          <p:nvPr>
            <p:ph idx="1"/>
          </p:nvPr>
        </p:nvSpPr>
        <p:spPr/>
        <p:txBody>
          <a:bodyPr/>
          <a:lstStyle/>
          <a:p>
            <a:pPr marL="0" indent="0" fontAlgn="base">
              <a:buNone/>
            </a:pPr>
            <a:r>
              <a:rPr lang="en-US" b="1" dirty="0">
                <a:hlinkClick r:id="rId2"/>
              </a:rPr>
              <a:t>Love and Harmony Restaurant</a:t>
            </a:r>
            <a:endParaRPr lang="en-US" dirty="0"/>
          </a:p>
          <a:p>
            <a:pPr marL="0" indent="0" fontAlgn="base">
              <a:buNone/>
            </a:pPr>
            <a:r>
              <a:rPr lang="en-US" dirty="0"/>
              <a:t>Love and Harmony Restaurant is the perfect location for your elopement, garden, formal, beach or chapel wedding with ballroom reception. Beautiful sunsets, white sandy beaches, ocean splashing over the reef, warm tropical breezes, and very exquisite food. What other ingredients are needed for a romantic dinner?</a:t>
            </a:r>
          </a:p>
          <a:p>
            <a:pPr marL="0" indent="0">
              <a:buNone/>
            </a:pPr>
            <a:r>
              <a:rPr lang="en-US" dirty="0">
                <a:hlinkClick r:id="rId3"/>
              </a:rPr>
              <a:t>http://maps.secondlife.com/secondlife/Seaworld/40/224/23</a:t>
            </a: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CC40BE84-19A0-48F2-B628-06E2DCD18313}"/>
              </a:ext>
            </a:extLst>
          </p:cNvPr>
          <p:cNvSpPr>
            <a:spLocks noGrp="1"/>
          </p:cNvSpPr>
          <p:nvPr>
            <p:ph type="sldNum" sz="quarter" idx="12"/>
          </p:nvPr>
        </p:nvSpPr>
        <p:spPr/>
        <p:txBody>
          <a:bodyPr/>
          <a:lstStyle/>
          <a:p>
            <a:pPr>
              <a:defRPr/>
            </a:pPr>
            <a:fld id="{32786644-5D9B-104D-8011-05FE7EC010BE}" type="slidenum">
              <a:rPr lang="en-US" smtClean="0"/>
              <a:pPr>
                <a:defRPr/>
              </a:pPr>
              <a:t>14</a:t>
            </a:fld>
            <a:endParaRPr lang="en-US" dirty="0"/>
          </a:p>
        </p:txBody>
      </p:sp>
    </p:spTree>
    <p:extLst>
      <p:ext uri="{BB962C8B-B14F-4D97-AF65-F5344CB8AC3E}">
        <p14:creationId xmlns:p14="http://schemas.microsoft.com/office/powerpoint/2010/main" val="1305152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41B1B-C5C3-41CB-B600-413576B23113}"/>
              </a:ext>
            </a:extLst>
          </p:cNvPr>
          <p:cNvSpPr>
            <a:spLocks noGrp="1"/>
          </p:cNvSpPr>
          <p:nvPr>
            <p:ph type="title"/>
          </p:nvPr>
        </p:nvSpPr>
        <p:spPr>
          <a:xfrm>
            <a:off x="838200" y="548050"/>
            <a:ext cx="10557337" cy="751453"/>
          </a:xfrm>
        </p:spPr>
        <p:txBody>
          <a:bodyPr/>
          <a:lstStyle/>
          <a:p>
            <a:r>
              <a:rPr lang="en-US" dirty="0"/>
              <a:t>Languages</a:t>
            </a:r>
          </a:p>
        </p:txBody>
      </p:sp>
      <p:sp>
        <p:nvSpPr>
          <p:cNvPr id="3" name="Content Placeholder 2">
            <a:extLst>
              <a:ext uri="{FF2B5EF4-FFF2-40B4-BE49-F238E27FC236}">
                <a16:creationId xmlns:a16="http://schemas.microsoft.com/office/drawing/2014/main" id="{11DEA300-4309-49E3-B765-89FFF0AD9229}"/>
              </a:ext>
            </a:extLst>
          </p:cNvPr>
          <p:cNvSpPr>
            <a:spLocks noGrp="1"/>
          </p:cNvSpPr>
          <p:nvPr>
            <p:ph idx="1"/>
          </p:nvPr>
        </p:nvSpPr>
        <p:spPr/>
        <p:txBody>
          <a:bodyPr/>
          <a:lstStyle/>
          <a:p>
            <a:pPr marL="0" indent="0" fontAlgn="base">
              <a:buNone/>
            </a:pPr>
            <a:r>
              <a:rPr lang="en-US" b="1" dirty="0">
                <a:hlinkClick r:id="rId2"/>
              </a:rPr>
              <a:t>Fairytales</a:t>
            </a:r>
            <a:endParaRPr lang="en-US" dirty="0"/>
          </a:p>
          <a:p>
            <a:pPr marL="0" indent="0" fontAlgn="base">
              <a:buNone/>
            </a:pPr>
            <a:r>
              <a:rPr lang="en-US" dirty="0"/>
              <a:t>Visit the places where your favorite fairytale and nursery rhyme characters live. Everyone from Cinderella to </a:t>
            </a:r>
            <a:r>
              <a:rPr lang="en-US" dirty="0" err="1"/>
              <a:t>Rumplestiltskin</a:t>
            </a:r>
            <a:r>
              <a:rPr lang="en-US" dirty="0"/>
              <a:t>. Read stories in Belle's library. Ride a dragon. Dance in the ballroom. Hunt for hidden treasure chests.</a:t>
            </a:r>
          </a:p>
          <a:p>
            <a:pPr marL="0" indent="0">
              <a:buNone/>
            </a:pPr>
            <a:r>
              <a:rPr lang="en-US" dirty="0">
                <a:hlinkClick r:id="rId3"/>
              </a:rPr>
              <a:t>http://maps.secondlife.com/secondlife/Pleasures%20of%20Yes/199/235/24</a:t>
            </a: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4A4DAF25-600E-46E3-8AEE-F77BA0DD7954}"/>
              </a:ext>
            </a:extLst>
          </p:cNvPr>
          <p:cNvSpPr>
            <a:spLocks noGrp="1"/>
          </p:cNvSpPr>
          <p:nvPr>
            <p:ph type="sldNum" sz="quarter" idx="12"/>
          </p:nvPr>
        </p:nvSpPr>
        <p:spPr/>
        <p:txBody>
          <a:bodyPr/>
          <a:lstStyle/>
          <a:p>
            <a:pPr>
              <a:defRPr/>
            </a:pPr>
            <a:fld id="{32786644-5D9B-104D-8011-05FE7EC010BE}" type="slidenum">
              <a:rPr lang="en-US" smtClean="0"/>
              <a:pPr>
                <a:defRPr/>
              </a:pPr>
              <a:t>15</a:t>
            </a:fld>
            <a:endParaRPr lang="en-US" dirty="0"/>
          </a:p>
        </p:txBody>
      </p:sp>
    </p:spTree>
    <p:extLst>
      <p:ext uri="{BB962C8B-B14F-4D97-AF65-F5344CB8AC3E}">
        <p14:creationId xmlns:p14="http://schemas.microsoft.com/office/powerpoint/2010/main" val="3451855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FC700-C7C9-4D66-AA5F-1F3E8EB69BDE}"/>
              </a:ext>
            </a:extLst>
          </p:cNvPr>
          <p:cNvSpPr>
            <a:spLocks noGrp="1"/>
          </p:cNvSpPr>
          <p:nvPr>
            <p:ph type="title"/>
          </p:nvPr>
        </p:nvSpPr>
        <p:spPr>
          <a:xfrm>
            <a:off x="905577" y="753576"/>
            <a:ext cx="10557337" cy="751453"/>
          </a:xfrm>
        </p:spPr>
        <p:txBody>
          <a:bodyPr/>
          <a:lstStyle/>
          <a:p>
            <a:r>
              <a:rPr lang="en-US" dirty="0"/>
              <a:t>Arts</a:t>
            </a:r>
          </a:p>
        </p:txBody>
      </p:sp>
      <p:sp>
        <p:nvSpPr>
          <p:cNvPr id="3" name="Content Placeholder 2">
            <a:extLst>
              <a:ext uri="{FF2B5EF4-FFF2-40B4-BE49-F238E27FC236}">
                <a16:creationId xmlns:a16="http://schemas.microsoft.com/office/drawing/2014/main" id="{B1FAE76A-969F-4A15-8D4F-777AD5484BCE}"/>
              </a:ext>
            </a:extLst>
          </p:cNvPr>
          <p:cNvSpPr>
            <a:spLocks noGrp="1"/>
          </p:cNvSpPr>
          <p:nvPr>
            <p:ph idx="1"/>
          </p:nvPr>
        </p:nvSpPr>
        <p:spPr/>
        <p:txBody>
          <a:bodyPr/>
          <a:lstStyle/>
          <a:p>
            <a:pPr marL="0" indent="0" fontAlgn="base">
              <a:buNone/>
            </a:pPr>
            <a:r>
              <a:rPr lang="en-US" b="1" dirty="0">
                <a:hlinkClick r:id="rId2"/>
              </a:rPr>
              <a:t>SOOSH Art Gallery</a:t>
            </a:r>
            <a:endParaRPr lang="en-US" dirty="0"/>
          </a:p>
          <a:p>
            <a:pPr marL="0" indent="0" fontAlgn="base">
              <a:buNone/>
            </a:pPr>
            <a:r>
              <a:rPr lang="en-US" dirty="0"/>
              <a:t>Wander through a whimsical, magical and romantic fantasy garden filled with original artwork by real life artist, SOOSH (</a:t>
            </a:r>
            <a:r>
              <a:rPr lang="en-US" dirty="0" err="1"/>
              <a:t>Rox</a:t>
            </a:r>
            <a:r>
              <a:rPr lang="en-US" dirty="0"/>
              <a:t> SOOSH a.k.a. </a:t>
            </a:r>
            <a:r>
              <a:rPr lang="en-US" dirty="0" err="1"/>
              <a:t>Roxlette</a:t>
            </a:r>
            <a:r>
              <a:rPr lang="en-US" dirty="0"/>
              <a:t> Resident). As you explore the gardens, you will see her paintings and drawings on flowers, mushrooms, fairies, unicorns, fawns, bunnies, birds, butterflies and more.</a:t>
            </a:r>
          </a:p>
          <a:p>
            <a:pPr marL="0" indent="0">
              <a:buNone/>
            </a:pPr>
            <a:endParaRPr lang="en-US" dirty="0"/>
          </a:p>
        </p:txBody>
      </p:sp>
      <p:sp>
        <p:nvSpPr>
          <p:cNvPr id="4" name="Slide Number Placeholder 3">
            <a:extLst>
              <a:ext uri="{FF2B5EF4-FFF2-40B4-BE49-F238E27FC236}">
                <a16:creationId xmlns:a16="http://schemas.microsoft.com/office/drawing/2014/main" id="{C138BBA5-CAAB-4129-96BF-47AB82B41E2D}"/>
              </a:ext>
            </a:extLst>
          </p:cNvPr>
          <p:cNvSpPr>
            <a:spLocks noGrp="1"/>
          </p:cNvSpPr>
          <p:nvPr>
            <p:ph type="sldNum" sz="quarter" idx="12"/>
          </p:nvPr>
        </p:nvSpPr>
        <p:spPr/>
        <p:txBody>
          <a:bodyPr/>
          <a:lstStyle/>
          <a:p>
            <a:pPr>
              <a:defRPr/>
            </a:pPr>
            <a:fld id="{32786644-5D9B-104D-8011-05FE7EC010BE}" type="slidenum">
              <a:rPr lang="en-US" smtClean="0"/>
              <a:pPr>
                <a:defRPr/>
              </a:pPr>
              <a:t>16</a:t>
            </a:fld>
            <a:endParaRPr lang="en-US" dirty="0"/>
          </a:p>
        </p:txBody>
      </p:sp>
    </p:spTree>
    <p:extLst>
      <p:ext uri="{BB962C8B-B14F-4D97-AF65-F5344CB8AC3E}">
        <p14:creationId xmlns:p14="http://schemas.microsoft.com/office/powerpoint/2010/main" val="238012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24F30-DCE1-4973-B7E5-3F5F0862CFDF}"/>
              </a:ext>
            </a:extLst>
          </p:cNvPr>
          <p:cNvSpPr>
            <a:spLocks noGrp="1"/>
          </p:cNvSpPr>
          <p:nvPr>
            <p:ph type="title"/>
          </p:nvPr>
        </p:nvSpPr>
        <p:spPr>
          <a:xfrm>
            <a:off x="838200" y="576794"/>
            <a:ext cx="10557337" cy="751453"/>
          </a:xfrm>
        </p:spPr>
        <p:txBody>
          <a:bodyPr/>
          <a:lstStyle/>
          <a:p>
            <a:r>
              <a:rPr lang="en-US" dirty="0"/>
              <a:t>Technology</a:t>
            </a:r>
          </a:p>
        </p:txBody>
      </p:sp>
      <p:sp>
        <p:nvSpPr>
          <p:cNvPr id="3" name="Content Placeholder 2">
            <a:extLst>
              <a:ext uri="{FF2B5EF4-FFF2-40B4-BE49-F238E27FC236}">
                <a16:creationId xmlns:a16="http://schemas.microsoft.com/office/drawing/2014/main" id="{26B70C8E-7E97-4EC4-BEA6-338AD80D4533}"/>
              </a:ext>
            </a:extLst>
          </p:cNvPr>
          <p:cNvSpPr>
            <a:spLocks noGrp="1"/>
          </p:cNvSpPr>
          <p:nvPr>
            <p:ph idx="1"/>
          </p:nvPr>
        </p:nvSpPr>
        <p:spPr/>
        <p:txBody>
          <a:bodyPr/>
          <a:lstStyle/>
          <a:p>
            <a:pPr marL="0" indent="0" fontAlgn="base">
              <a:buNone/>
            </a:pPr>
            <a:r>
              <a:rPr lang="en-US" b="1" dirty="0" err="1">
                <a:hlinkClick r:id="rId2"/>
              </a:rPr>
              <a:t>Oddprofessor's</a:t>
            </a:r>
            <a:r>
              <a:rPr lang="en-US" b="1" dirty="0">
                <a:hlinkClick r:id="rId2"/>
              </a:rPr>
              <a:t> Science Center</a:t>
            </a:r>
            <a:endParaRPr lang="en-US" dirty="0"/>
          </a:p>
          <a:p>
            <a:pPr marL="0" indent="0" fontAlgn="base">
              <a:buNone/>
            </a:pPr>
            <a:r>
              <a:rPr lang="en-US" dirty="0" err="1"/>
              <a:t>Oddprofessor's</a:t>
            </a:r>
            <a:r>
              <a:rPr lang="en-US" dirty="0"/>
              <a:t> Science Center is a virtual physics lab used by the students at the National Technical Institute for the Deaf over at the Rochester Institute of Technology. The center is open to the public; stop by and see!</a:t>
            </a:r>
          </a:p>
          <a:p>
            <a:pPr marL="0" indent="0">
              <a:buNone/>
            </a:pPr>
            <a:endParaRPr lang="en-US" dirty="0"/>
          </a:p>
        </p:txBody>
      </p:sp>
      <p:sp>
        <p:nvSpPr>
          <p:cNvPr id="4" name="Slide Number Placeholder 3">
            <a:extLst>
              <a:ext uri="{FF2B5EF4-FFF2-40B4-BE49-F238E27FC236}">
                <a16:creationId xmlns:a16="http://schemas.microsoft.com/office/drawing/2014/main" id="{760AD7CC-ADFA-48BE-B2EA-8E9A0A62B963}"/>
              </a:ext>
            </a:extLst>
          </p:cNvPr>
          <p:cNvSpPr>
            <a:spLocks noGrp="1"/>
          </p:cNvSpPr>
          <p:nvPr>
            <p:ph type="sldNum" sz="quarter" idx="12"/>
          </p:nvPr>
        </p:nvSpPr>
        <p:spPr/>
        <p:txBody>
          <a:bodyPr/>
          <a:lstStyle/>
          <a:p>
            <a:pPr>
              <a:defRPr/>
            </a:pPr>
            <a:fld id="{32786644-5D9B-104D-8011-05FE7EC010BE}" type="slidenum">
              <a:rPr lang="en-US" smtClean="0"/>
              <a:pPr>
                <a:defRPr/>
              </a:pPr>
              <a:t>17</a:t>
            </a:fld>
            <a:endParaRPr lang="en-US" dirty="0"/>
          </a:p>
        </p:txBody>
      </p:sp>
    </p:spTree>
    <p:extLst>
      <p:ext uri="{BB962C8B-B14F-4D97-AF65-F5344CB8AC3E}">
        <p14:creationId xmlns:p14="http://schemas.microsoft.com/office/powerpoint/2010/main" val="2126793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63D7A-F7D8-7244-8D55-333138B46EFB}"/>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BB345BD7-0A2A-9541-ABE0-1365704E0AC8}"/>
              </a:ext>
            </a:extLst>
          </p:cNvPr>
          <p:cNvSpPr>
            <a:spLocks noGrp="1"/>
          </p:cNvSpPr>
          <p:nvPr>
            <p:ph idx="1"/>
          </p:nvPr>
        </p:nvSpPr>
        <p:spPr/>
        <p:txBody>
          <a:bodyPr/>
          <a:lstStyle/>
          <a:p>
            <a:r>
              <a:rPr lang="en-US" dirty="0"/>
              <a:t>SL VLE has a lot of potential in L2 education, esp. for vocational programs.</a:t>
            </a:r>
          </a:p>
          <a:p>
            <a:r>
              <a:rPr lang="en-US" dirty="0"/>
              <a:t>Most Ss have positive experience in SL VLE</a:t>
            </a:r>
          </a:p>
          <a:p>
            <a:r>
              <a:rPr lang="en-US" dirty="0"/>
              <a:t>Recommendations</a:t>
            </a:r>
          </a:p>
          <a:p>
            <a:pPr lvl="1"/>
            <a:r>
              <a:rPr lang="en-US" dirty="0"/>
              <a:t>Internet infrastructure</a:t>
            </a:r>
          </a:p>
          <a:p>
            <a:pPr lvl="1"/>
            <a:r>
              <a:rPr lang="en-US" dirty="0"/>
              <a:t>User devices</a:t>
            </a:r>
          </a:p>
          <a:p>
            <a:pPr lvl="1"/>
            <a:r>
              <a:rPr lang="en-US" dirty="0"/>
              <a:t>Campus in SL VLE</a:t>
            </a:r>
          </a:p>
          <a:p>
            <a:pPr lvl="1"/>
            <a:r>
              <a:rPr lang="en-US"/>
              <a:t>Next: Sansar</a:t>
            </a:r>
          </a:p>
          <a:p>
            <a:pPr marL="457200" lvl="1" indent="0">
              <a:buNone/>
            </a:pPr>
            <a:endParaRPr lang="en-US" dirty="0"/>
          </a:p>
          <a:p>
            <a:pPr lvl="1"/>
            <a:endParaRPr lang="en-US" dirty="0"/>
          </a:p>
        </p:txBody>
      </p:sp>
      <p:sp>
        <p:nvSpPr>
          <p:cNvPr id="4" name="Slide Number Placeholder 3">
            <a:extLst>
              <a:ext uri="{FF2B5EF4-FFF2-40B4-BE49-F238E27FC236}">
                <a16:creationId xmlns:a16="http://schemas.microsoft.com/office/drawing/2014/main" id="{0FAB5CCC-1141-1748-824F-90EBFCDA6577}"/>
              </a:ext>
            </a:extLst>
          </p:cNvPr>
          <p:cNvSpPr>
            <a:spLocks noGrp="1"/>
          </p:cNvSpPr>
          <p:nvPr>
            <p:ph type="sldNum" sz="quarter" idx="12"/>
          </p:nvPr>
        </p:nvSpPr>
        <p:spPr/>
        <p:txBody>
          <a:bodyPr/>
          <a:lstStyle/>
          <a:p>
            <a:pPr>
              <a:defRPr/>
            </a:pPr>
            <a:fld id="{32786644-5D9B-104D-8011-05FE7EC010BE}" type="slidenum">
              <a:rPr lang="en-US" smtClean="0"/>
              <a:pPr>
                <a:defRPr/>
              </a:pPr>
              <a:t>18</a:t>
            </a:fld>
            <a:endParaRPr lang="en-US" dirty="0"/>
          </a:p>
        </p:txBody>
      </p:sp>
    </p:spTree>
    <p:extLst>
      <p:ext uri="{BB962C8B-B14F-4D97-AF65-F5344CB8AC3E}">
        <p14:creationId xmlns:p14="http://schemas.microsoft.com/office/powerpoint/2010/main" val="813040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2635EF-3B91-4B42-A873-FC63F9C80E9B}"/>
              </a:ext>
            </a:extLst>
          </p:cNvPr>
          <p:cNvSpPr>
            <a:spLocks noGrp="1"/>
          </p:cNvSpPr>
          <p:nvPr>
            <p:ph type="ctrTitle"/>
          </p:nvPr>
        </p:nvSpPr>
        <p:spPr/>
        <p:txBody>
          <a:bodyPr/>
          <a:lstStyle/>
          <a:p>
            <a:r>
              <a:rPr lang="en-US" dirty="0"/>
              <a:t>Literature review</a:t>
            </a:r>
          </a:p>
        </p:txBody>
      </p:sp>
      <p:sp>
        <p:nvSpPr>
          <p:cNvPr id="4" name="Slide Number Placeholder 3">
            <a:extLst>
              <a:ext uri="{FF2B5EF4-FFF2-40B4-BE49-F238E27FC236}">
                <a16:creationId xmlns:a16="http://schemas.microsoft.com/office/drawing/2014/main" id="{AF926E96-A43C-0F46-9E16-78E25AB9DE71}"/>
              </a:ext>
            </a:extLst>
          </p:cNvPr>
          <p:cNvSpPr>
            <a:spLocks noGrp="1"/>
          </p:cNvSpPr>
          <p:nvPr>
            <p:ph type="sldNum" sz="quarter" idx="12"/>
          </p:nvPr>
        </p:nvSpPr>
        <p:spPr/>
        <p:txBody>
          <a:bodyPr/>
          <a:lstStyle/>
          <a:p>
            <a:pPr>
              <a:defRPr/>
            </a:pPr>
            <a:fld id="{32786644-5D9B-104D-8011-05FE7EC010BE}" type="slidenum">
              <a:rPr lang="en-US" smtClean="0"/>
              <a:pPr>
                <a:defRPr/>
              </a:pPr>
              <a:t>2</a:t>
            </a:fld>
            <a:endParaRPr lang="en-US" dirty="0"/>
          </a:p>
        </p:txBody>
      </p:sp>
    </p:spTree>
    <p:extLst>
      <p:ext uri="{BB962C8B-B14F-4D97-AF65-F5344CB8AC3E}">
        <p14:creationId xmlns:p14="http://schemas.microsoft.com/office/powerpoint/2010/main" val="2767940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533948A-4DBB-D246-85E7-9FF7AB906231}"/>
              </a:ext>
            </a:extLst>
          </p:cNvPr>
          <p:cNvSpPr>
            <a:spLocks noGrp="1"/>
          </p:cNvSpPr>
          <p:nvPr>
            <p:ph type="sldNum" sz="quarter" idx="12"/>
          </p:nvPr>
        </p:nvSpPr>
        <p:spPr/>
        <p:txBody>
          <a:bodyPr/>
          <a:lstStyle/>
          <a:p>
            <a:pPr>
              <a:defRPr/>
            </a:pPr>
            <a:fld id="{32786644-5D9B-104D-8011-05FE7EC010BE}" type="slidenum">
              <a:rPr lang="en-US" smtClean="0"/>
              <a:pPr>
                <a:defRPr/>
              </a:pPr>
              <a:t>3</a:t>
            </a:fld>
            <a:endParaRPr lang="en-US" dirty="0"/>
          </a:p>
        </p:txBody>
      </p:sp>
      <p:graphicFrame>
        <p:nvGraphicFramePr>
          <p:cNvPr id="10" name="Table 9">
            <a:extLst>
              <a:ext uri="{FF2B5EF4-FFF2-40B4-BE49-F238E27FC236}">
                <a16:creationId xmlns:a16="http://schemas.microsoft.com/office/drawing/2014/main" id="{3B69D0AA-B339-0749-98C4-5A802B534238}"/>
              </a:ext>
            </a:extLst>
          </p:cNvPr>
          <p:cNvGraphicFramePr>
            <a:graphicFrameLocks noGrp="1"/>
          </p:cNvGraphicFramePr>
          <p:nvPr>
            <p:extLst>
              <p:ext uri="{D42A27DB-BD31-4B8C-83A1-F6EECF244321}">
                <p14:modId xmlns:p14="http://schemas.microsoft.com/office/powerpoint/2010/main" val="1513961417"/>
              </p:ext>
            </p:extLst>
          </p:nvPr>
        </p:nvGraphicFramePr>
        <p:xfrm>
          <a:off x="2208819" y="1091899"/>
          <a:ext cx="7774361" cy="5014539"/>
        </p:xfrm>
        <a:graphic>
          <a:graphicData uri="http://schemas.openxmlformats.org/drawingml/2006/table">
            <a:tbl>
              <a:tblPr firstRow="1" firstCol="1" bandRow="1">
                <a:tableStyleId>{5C22544A-7EE6-4342-B048-85BDC9FD1C3A}</a:tableStyleId>
              </a:tblPr>
              <a:tblGrid>
                <a:gridCol w="4293494">
                  <a:extLst>
                    <a:ext uri="{9D8B030D-6E8A-4147-A177-3AD203B41FA5}">
                      <a16:colId xmlns:a16="http://schemas.microsoft.com/office/drawing/2014/main" val="567527266"/>
                    </a:ext>
                  </a:extLst>
                </a:gridCol>
                <a:gridCol w="3480867">
                  <a:extLst>
                    <a:ext uri="{9D8B030D-6E8A-4147-A177-3AD203B41FA5}">
                      <a16:colId xmlns:a16="http://schemas.microsoft.com/office/drawing/2014/main" val="3828266330"/>
                    </a:ext>
                  </a:extLst>
                </a:gridCol>
              </a:tblGrid>
              <a:tr h="816887">
                <a:tc>
                  <a:txBody>
                    <a:bodyPr/>
                    <a:lstStyle/>
                    <a:p>
                      <a:pPr marL="0" marR="0" algn="ctr">
                        <a:lnSpc>
                          <a:spcPts val="1150"/>
                        </a:lnSpc>
                        <a:spcBef>
                          <a:spcPts val="0"/>
                        </a:spcBef>
                        <a:spcAft>
                          <a:spcPts val="0"/>
                        </a:spcAft>
                      </a:pPr>
                      <a:r>
                        <a:rPr lang="en-US" sz="1800" kern="800" dirty="0">
                          <a:effectLst/>
                        </a:rPr>
                        <a:t>Advantages</a:t>
                      </a:r>
                      <a:endParaRPr lang="en-US" sz="1800" kern="800" dirty="0">
                        <a:effectLst/>
                        <a:latin typeface="Palatino" pitchFamily="2" charset="77"/>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150"/>
                        </a:lnSpc>
                        <a:spcBef>
                          <a:spcPts val="0"/>
                        </a:spcBef>
                        <a:spcAft>
                          <a:spcPts val="0"/>
                        </a:spcAft>
                      </a:pPr>
                      <a:r>
                        <a:rPr lang="en-US" sz="1800" kern="800" dirty="0">
                          <a:effectLst/>
                        </a:rPr>
                        <a:t>Disadvantages</a:t>
                      </a:r>
                      <a:endParaRPr lang="en-US" sz="1800" kern="800" dirty="0">
                        <a:effectLst/>
                        <a:latin typeface="Palatino" pitchFamily="2" charset="77"/>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96778299"/>
                  </a:ext>
                </a:extLst>
              </a:tr>
              <a:tr h="4197652">
                <a:tc>
                  <a:txBody>
                    <a:bodyPr/>
                    <a:lstStyle/>
                    <a:p>
                      <a:pPr marL="342900" marR="0" lvl="0" indent="-342900">
                        <a:spcBef>
                          <a:spcPts val="0"/>
                        </a:spcBef>
                        <a:spcAft>
                          <a:spcPts val="0"/>
                        </a:spcAft>
                        <a:buFont typeface="Symbol" pitchFamily="2" charset="2"/>
                        <a:buChar char=""/>
                      </a:pPr>
                      <a:r>
                        <a:rPr lang="en-US" sz="1800" b="0" dirty="0">
                          <a:solidFill>
                            <a:schemeClr val="tx1"/>
                          </a:solidFill>
                          <a:effectLst/>
                        </a:rPr>
                        <a:t>3D virtual environment.</a:t>
                      </a:r>
                    </a:p>
                    <a:p>
                      <a:pPr marL="342900" marR="0" lvl="0" indent="-342900">
                        <a:spcBef>
                          <a:spcPts val="0"/>
                        </a:spcBef>
                        <a:spcAft>
                          <a:spcPts val="0"/>
                        </a:spcAft>
                        <a:buFont typeface="Symbol" pitchFamily="2" charset="2"/>
                        <a:buChar char=""/>
                      </a:pPr>
                      <a:r>
                        <a:rPr lang="en-US" sz="1800" b="0" dirty="0">
                          <a:solidFill>
                            <a:schemeClr val="tx1"/>
                          </a:solidFill>
                          <a:effectLst/>
                        </a:rPr>
                        <a:t>Interaction through dialogue and collaboration (D. Wang, 2018).</a:t>
                      </a:r>
                    </a:p>
                    <a:p>
                      <a:pPr marL="342900" marR="0" lvl="0" indent="-342900">
                        <a:spcBef>
                          <a:spcPts val="0"/>
                        </a:spcBef>
                        <a:spcAft>
                          <a:spcPts val="0"/>
                        </a:spcAft>
                        <a:buFont typeface="Symbol" pitchFamily="2" charset="2"/>
                        <a:buChar char=""/>
                      </a:pPr>
                      <a:r>
                        <a:rPr lang="en-US" sz="1800" b="0" dirty="0">
                          <a:solidFill>
                            <a:schemeClr val="tx1"/>
                          </a:solidFill>
                          <a:effectLst/>
                        </a:rPr>
                        <a:t>Promote interactive distance learning.</a:t>
                      </a:r>
                    </a:p>
                    <a:p>
                      <a:pPr marL="342900" marR="0" lvl="0" indent="-342900">
                        <a:spcBef>
                          <a:spcPts val="0"/>
                        </a:spcBef>
                        <a:spcAft>
                          <a:spcPts val="0"/>
                        </a:spcAft>
                        <a:buFont typeface="Symbol" pitchFamily="2" charset="2"/>
                        <a:buChar char=""/>
                      </a:pPr>
                      <a:r>
                        <a:rPr lang="en-US" sz="1800" b="0" dirty="0">
                          <a:solidFill>
                            <a:schemeClr val="tx1"/>
                          </a:solidFill>
                          <a:effectLst/>
                        </a:rPr>
                        <a:t>Support the development of distance communities (</a:t>
                      </a:r>
                      <a:r>
                        <a:rPr lang="en-US" sz="1800" b="0" dirty="0" err="1">
                          <a:solidFill>
                            <a:schemeClr val="tx1"/>
                          </a:solidFill>
                          <a:effectLst/>
                        </a:rPr>
                        <a:t>Phungsuk</a:t>
                      </a:r>
                      <a:r>
                        <a:rPr lang="en-US" sz="1800" b="0" dirty="0">
                          <a:solidFill>
                            <a:schemeClr val="tx1"/>
                          </a:solidFill>
                          <a:effectLst/>
                        </a:rPr>
                        <a:t> et al., 2017).</a:t>
                      </a:r>
                    </a:p>
                    <a:p>
                      <a:pPr marL="342900" marR="0" lvl="0" indent="-342900">
                        <a:spcBef>
                          <a:spcPts val="0"/>
                        </a:spcBef>
                        <a:spcAft>
                          <a:spcPts val="0"/>
                        </a:spcAft>
                        <a:buFont typeface="Symbol" pitchFamily="2" charset="2"/>
                        <a:buChar char=""/>
                      </a:pPr>
                      <a:r>
                        <a:rPr lang="en-US" sz="1800" b="0" dirty="0">
                          <a:solidFill>
                            <a:schemeClr val="tx1"/>
                          </a:solidFill>
                          <a:effectLst/>
                        </a:rPr>
                        <a:t>Provide useful tools for building virtual context, objects, and people (Lan et al., 2018).</a:t>
                      </a:r>
                    </a:p>
                    <a:p>
                      <a:pPr marL="342900" marR="0" lvl="0" indent="-342900">
                        <a:spcBef>
                          <a:spcPts val="0"/>
                        </a:spcBef>
                        <a:spcAft>
                          <a:spcPts val="0"/>
                        </a:spcAft>
                        <a:buFont typeface="Symbol" pitchFamily="2" charset="2"/>
                        <a:buChar char=""/>
                      </a:pPr>
                      <a:r>
                        <a:rPr lang="en-US" sz="1800" b="0" dirty="0">
                          <a:solidFill>
                            <a:schemeClr val="tx1"/>
                          </a:solidFill>
                          <a:effectLst/>
                        </a:rPr>
                        <a:t>Simulation and experiential learning/roleplaying approach (Viktoria et al., 2018).</a:t>
                      </a:r>
                      <a:endParaRPr lang="en-US"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1"/>
                    </a:solidFill>
                  </a:tcPr>
                </a:tc>
                <a:tc>
                  <a:txBody>
                    <a:bodyPr/>
                    <a:lstStyle/>
                    <a:p>
                      <a:pPr marL="342900" marR="0" lvl="0" indent="-342900">
                        <a:spcBef>
                          <a:spcPts val="0"/>
                        </a:spcBef>
                        <a:spcAft>
                          <a:spcPts val="0"/>
                        </a:spcAft>
                        <a:buFont typeface="Symbol" pitchFamily="2" charset="2"/>
                        <a:buChar char=""/>
                      </a:pPr>
                      <a:r>
                        <a:rPr lang="en-US" sz="1800" dirty="0">
                          <a:solidFill>
                            <a:schemeClr val="tx1"/>
                          </a:solidFill>
                          <a:effectLst/>
                        </a:rPr>
                        <a:t>Distraction factors.</a:t>
                      </a:r>
                    </a:p>
                    <a:p>
                      <a:pPr marL="342900" marR="0" lvl="0" indent="-342900">
                        <a:spcBef>
                          <a:spcPts val="0"/>
                        </a:spcBef>
                        <a:spcAft>
                          <a:spcPts val="0"/>
                        </a:spcAft>
                        <a:buFont typeface="Symbol" pitchFamily="2" charset="2"/>
                        <a:buChar char=""/>
                      </a:pPr>
                      <a:r>
                        <a:rPr lang="en-US" sz="1800" dirty="0">
                          <a:solidFill>
                            <a:schemeClr val="tx1"/>
                          </a:solidFill>
                          <a:effectLst/>
                        </a:rPr>
                        <a:t>Costly hardware requirements for internet, CPUs, and graphic cards</a:t>
                      </a:r>
                    </a:p>
                    <a:p>
                      <a:pPr marL="342900" marR="0" lvl="0" indent="-342900">
                        <a:spcBef>
                          <a:spcPts val="0"/>
                        </a:spcBef>
                        <a:spcAft>
                          <a:spcPts val="0"/>
                        </a:spcAft>
                        <a:buFont typeface="Symbol" pitchFamily="2" charset="2"/>
                        <a:buChar char=""/>
                      </a:pPr>
                      <a:r>
                        <a:rPr lang="en-US" sz="1800" dirty="0">
                          <a:solidFill>
                            <a:schemeClr val="tx1"/>
                          </a:solidFill>
                          <a:effectLst/>
                        </a:rPr>
                        <a:t>No tools to monitor and track students (De Jesus Ferreira </a:t>
                      </a:r>
                      <a:r>
                        <a:rPr lang="en-US" sz="1800" dirty="0" err="1">
                          <a:solidFill>
                            <a:schemeClr val="tx1"/>
                          </a:solidFill>
                          <a:effectLst/>
                        </a:rPr>
                        <a:t>Nobre</a:t>
                      </a:r>
                      <a:r>
                        <a:rPr lang="en-US" sz="1800" dirty="0">
                          <a:solidFill>
                            <a:schemeClr val="tx1"/>
                          </a:solidFill>
                          <a:effectLst/>
                        </a:rPr>
                        <a:t>, 2018).</a:t>
                      </a:r>
                    </a:p>
                    <a:p>
                      <a:pPr marL="342900" marR="0" lvl="0" indent="-342900">
                        <a:spcBef>
                          <a:spcPts val="0"/>
                        </a:spcBef>
                        <a:spcAft>
                          <a:spcPts val="0"/>
                        </a:spcAft>
                        <a:buFont typeface="Symbol" pitchFamily="2" charset="2"/>
                        <a:buChar char=""/>
                      </a:pPr>
                      <a:r>
                        <a:rPr lang="en-US" sz="1800" dirty="0">
                          <a:solidFill>
                            <a:schemeClr val="tx1"/>
                          </a:solidFill>
                          <a:effectLst/>
                        </a:rPr>
                        <a:t>Difficult to store digital documents </a:t>
                      </a:r>
                      <a:endParaRPr lang="en-US" sz="18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50186690"/>
                  </a:ext>
                </a:extLst>
              </a:tr>
            </a:tbl>
          </a:graphicData>
        </a:graphic>
      </p:graphicFrame>
    </p:spTree>
    <p:extLst>
      <p:ext uri="{BB962C8B-B14F-4D97-AF65-F5344CB8AC3E}">
        <p14:creationId xmlns:p14="http://schemas.microsoft.com/office/powerpoint/2010/main" val="2434096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2F161542-B35A-40EC-AC0C-C5BEBAEE6508}"/>
              </a:ext>
            </a:extLst>
          </p:cNvPr>
          <p:cNvSpPr>
            <a:spLocks noGrp="1" noChangeArrowheads="1"/>
          </p:cNvSpPr>
          <p:nvPr>
            <p:ph type="title"/>
          </p:nvPr>
        </p:nvSpPr>
        <p:spPr>
          <a:xfrm>
            <a:off x="1153160" y="977483"/>
            <a:ext cx="10557337" cy="751453"/>
          </a:xfrm>
        </p:spPr>
        <p:txBody>
          <a:bodyPr/>
          <a:lstStyle/>
          <a:p>
            <a:pPr eaLnBrk="1" hangingPunct="1">
              <a:defRPr/>
            </a:pPr>
            <a:r>
              <a:rPr lang="en-GB" dirty="0"/>
              <a:t>What is Second Life?</a:t>
            </a:r>
          </a:p>
        </p:txBody>
      </p:sp>
      <p:sp>
        <p:nvSpPr>
          <p:cNvPr id="13315" name="Rectangle 3">
            <a:extLst>
              <a:ext uri="{FF2B5EF4-FFF2-40B4-BE49-F238E27FC236}">
                <a16:creationId xmlns:a16="http://schemas.microsoft.com/office/drawing/2014/main" id="{ED10DD5B-770D-45D7-991C-CD74AAFC63CC}"/>
              </a:ext>
            </a:extLst>
          </p:cNvPr>
          <p:cNvSpPr>
            <a:spLocks noGrp="1" noChangeArrowheads="1"/>
          </p:cNvSpPr>
          <p:nvPr>
            <p:ph idx="1"/>
          </p:nvPr>
        </p:nvSpPr>
        <p:spPr>
          <a:xfrm>
            <a:off x="1819593" y="2020253"/>
            <a:ext cx="8229600" cy="4017962"/>
          </a:xfrm>
        </p:spPr>
        <p:txBody>
          <a:bodyPr/>
          <a:lstStyle/>
          <a:p>
            <a:pPr eaLnBrk="1" hangingPunct="1"/>
            <a:r>
              <a:rPr lang="en-GB" altLang="en-US" dirty="0"/>
              <a:t>A virtual world</a:t>
            </a:r>
          </a:p>
          <a:p>
            <a:pPr eaLnBrk="1" hangingPunct="1"/>
            <a:r>
              <a:rPr lang="en-GB" altLang="en-US" dirty="0"/>
              <a:t>Rich, graphical, 3-D environment</a:t>
            </a:r>
          </a:p>
          <a:p>
            <a:pPr eaLnBrk="1" hangingPunct="1"/>
            <a:r>
              <a:rPr lang="en-GB" altLang="en-US" dirty="0"/>
              <a:t>Real people represented by avatars</a:t>
            </a:r>
          </a:p>
          <a:p>
            <a:pPr eaLnBrk="1" hangingPunct="1"/>
            <a:r>
              <a:rPr lang="en-GB" altLang="en-US" dirty="0"/>
              <a:t>Chat, IM and voice communication</a:t>
            </a:r>
          </a:p>
          <a:p>
            <a:pPr eaLnBrk="1" hangingPunct="1"/>
            <a:r>
              <a:rPr lang="en-GB" altLang="en-US" dirty="0"/>
              <a:t>Content is user created</a:t>
            </a:r>
          </a:p>
          <a:p>
            <a:pPr eaLnBrk="1" hangingPunct="1"/>
            <a:r>
              <a:rPr lang="en-GB" altLang="en-US" dirty="0"/>
              <a:t>Audio, video and web streaming</a:t>
            </a:r>
          </a:p>
        </p:txBody>
      </p:sp>
    </p:spTree>
    <p:extLst>
      <p:ext uri="{BB962C8B-B14F-4D97-AF65-F5344CB8AC3E}">
        <p14:creationId xmlns:p14="http://schemas.microsoft.com/office/powerpoint/2010/main" val="40178388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3315">
                                            <p:txEl>
                                              <p:pRg st="0" end="0"/>
                                            </p:txEl>
                                          </p:spTgt>
                                        </p:tgtEl>
                                        <p:attrNameLst>
                                          <p:attrName>ppt_c</p:attrName>
                                        </p:attrNameLst>
                                      </p:cBhvr>
                                      <p:to>
                                        <a:schemeClr val="bg2"/>
                                      </p:to>
                                    </p:animClr>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3315">
                                            <p:txEl>
                                              <p:pRg st="1" end="1"/>
                                            </p:txEl>
                                          </p:spTgt>
                                        </p:tgtEl>
                                        <p:attrNameLst>
                                          <p:attrName>ppt_c</p:attrName>
                                        </p:attrNameLst>
                                      </p:cBhvr>
                                      <p:to>
                                        <a:schemeClr val="bg2"/>
                                      </p:to>
                                    </p:animClr>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3315">
                                            <p:txEl>
                                              <p:pRg st="2" end="2"/>
                                            </p:txEl>
                                          </p:spTgt>
                                        </p:tgtEl>
                                        <p:attrNameLst>
                                          <p:attrName>ppt_c</p:attrName>
                                        </p:attrNameLst>
                                      </p:cBhvr>
                                      <p:to>
                                        <a:schemeClr val="bg2"/>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3315">
                                            <p:txEl>
                                              <p:pRg st="3" end="3"/>
                                            </p:txEl>
                                          </p:spTgt>
                                        </p:tgtEl>
                                        <p:attrNameLst>
                                          <p:attrName>ppt_c</p:attrName>
                                        </p:attrNameLst>
                                      </p:cBhvr>
                                      <p:to>
                                        <a:schemeClr val="bg2"/>
                                      </p:to>
                                    </p:animClr>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3315">
                                            <p:txEl>
                                              <p:pRg st="4" end="4"/>
                                            </p:txEl>
                                          </p:spTgt>
                                        </p:tgtEl>
                                        <p:attrNameLst>
                                          <p:attrName>ppt_c</p:attrName>
                                        </p:attrNameLst>
                                      </p:cBhvr>
                                      <p:to>
                                        <a:schemeClr val="bg2"/>
                                      </p:to>
                                    </p:animClr>
                                  </p:sub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31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3315">
                                            <p:txEl>
                                              <p:pRg st="5" end="5"/>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241866B3-7B8D-2143-B190-1817F4B93AC3}"/>
              </a:ext>
            </a:extLst>
          </p:cNvPr>
          <p:cNvSpPr>
            <a:spLocks noGrp="1"/>
          </p:cNvSpPr>
          <p:nvPr>
            <p:ph type="title"/>
          </p:nvPr>
        </p:nvSpPr>
        <p:spPr/>
        <p:txBody>
          <a:bodyPr/>
          <a:lstStyle/>
          <a:p>
            <a:pPr eaLnBrk="1" hangingPunct="1"/>
            <a:r>
              <a:rPr lang="en-GB" altLang="en-US"/>
              <a:t>Main subject areas</a:t>
            </a:r>
          </a:p>
        </p:txBody>
      </p:sp>
      <p:sp>
        <p:nvSpPr>
          <p:cNvPr id="17411" name="Content Placeholder 2">
            <a:extLst>
              <a:ext uri="{FF2B5EF4-FFF2-40B4-BE49-F238E27FC236}">
                <a16:creationId xmlns:a16="http://schemas.microsoft.com/office/drawing/2014/main" id="{73218DB7-D790-714D-9F96-DA15A06FB56E}"/>
              </a:ext>
            </a:extLst>
          </p:cNvPr>
          <p:cNvSpPr>
            <a:spLocks noGrp="1"/>
          </p:cNvSpPr>
          <p:nvPr>
            <p:ph idx="1"/>
          </p:nvPr>
        </p:nvSpPr>
        <p:spPr>
          <a:xfrm>
            <a:off x="1981201" y="2441607"/>
            <a:ext cx="4543425" cy="4525963"/>
          </a:xfrm>
        </p:spPr>
        <p:txBody>
          <a:bodyPr>
            <a:normAutofit/>
          </a:bodyPr>
          <a:lstStyle/>
          <a:p>
            <a:pPr eaLnBrk="1" hangingPunct="1"/>
            <a:r>
              <a:rPr lang="en-GB" altLang="en-US" sz="2500" dirty="0"/>
              <a:t>Health and medicine</a:t>
            </a:r>
          </a:p>
          <a:p>
            <a:pPr eaLnBrk="1" hangingPunct="1"/>
            <a:r>
              <a:rPr lang="en-GB" altLang="en-US" sz="2500" dirty="0"/>
              <a:t>Nursing training</a:t>
            </a:r>
          </a:p>
          <a:p>
            <a:pPr eaLnBrk="1" hangingPunct="1"/>
            <a:r>
              <a:rPr lang="en-GB" altLang="en-US" sz="2500" dirty="0"/>
              <a:t>Health and safety training</a:t>
            </a:r>
          </a:p>
          <a:p>
            <a:pPr eaLnBrk="1" hangingPunct="1"/>
            <a:r>
              <a:rPr lang="en-GB" altLang="en-US" sz="2500" dirty="0"/>
              <a:t>Physics simulations e.g. wind turbines</a:t>
            </a:r>
          </a:p>
          <a:p>
            <a:pPr eaLnBrk="1" hangingPunct="1"/>
            <a:r>
              <a:rPr lang="en-GB" altLang="en-US" sz="2500" dirty="0"/>
              <a:t>Information science theory</a:t>
            </a:r>
          </a:p>
          <a:p>
            <a:pPr eaLnBrk="1" hangingPunct="1"/>
            <a:r>
              <a:rPr lang="en-GB" altLang="en-US" sz="2500" dirty="0"/>
              <a:t>Art and fashion</a:t>
            </a:r>
          </a:p>
        </p:txBody>
      </p:sp>
      <p:sp>
        <p:nvSpPr>
          <p:cNvPr id="6" name="Footer Placeholder 3">
            <a:extLst>
              <a:ext uri="{FF2B5EF4-FFF2-40B4-BE49-F238E27FC236}">
                <a16:creationId xmlns:a16="http://schemas.microsoft.com/office/drawing/2014/main" id="{238FAE3F-F880-4F47-BFF4-60093FBF663E}"/>
              </a:ext>
            </a:extLst>
          </p:cNvPr>
          <p:cNvSpPr>
            <a:spLocks noGrp="1"/>
          </p:cNvSpPr>
          <p:nvPr>
            <p:ph type="ftr" sz="quarter" idx="11"/>
          </p:nvPr>
        </p:nvSpPr>
        <p:spPr>
          <a:xfrm>
            <a:off x="7772400" y="6492876"/>
            <a:ext cx="2895600" cy="365125"/>
          </a:xfrm>
        </p:spPr>
        <p:txBody>
          <a:bodyPr/>
          <a:lstStyle/>
          <a:p>
            <a:pPr algn="r">
              <a:defRPr/>
            </a:pPr>
            <a:r>
              <a:rPr lang="en-GB" sz="1400"/>
              <a:t>Webber, 2010</a:t>
            </a:r>
          </a:p>
        </p:txBody>
      </p:sp>
      <p:sp>
        <p:nvSpPr>
          <p:cNvPr id="17412" name="Content Placeholder 2">
            <a:extLst>
              <a:ext uri="{FF2B5EF4-FFF2-40B4-BE49-F238E27FC236}">
                <a16:creationId xmlns:a16="http://schemas.microsoft.com/office/drawing/2014/main" id="{CDF80B1C-4A66-324C-882F-6B21445F7F42}"/>
              </a:ext>
            </a:extLst>
          </p:cNvPr>
          <p:cNvSpPr txBox="1">
            <a:spLocks/>
          </p:cNvSpPr>
          <p:nvPr/>
        </p:nvSpPr>
        <p:spPr bwMode="auto">
          <a:xfrm>
            <a:off x="6612308" y="2332036"/>
            <a:ext cx="442912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Arial" panose="020B0604020202020204" pitchFamily="34" charset="0"/>
              <a:buChar char="•"/>
            </a:pPr>
            <a:endParaRPr lang="en-GB" altLang="en-US" sz="2500" dirty="0">
              <a:latin typeface="Arial Narrow" panose="020B0604020202020204" pitchFamily="34" charset="0"/>
            </a:endParaRPr>
          </a:p>
          <a:p>
            <a:pPr>
              <a:spcBef>
                <a:spcPct val="20000"/>
              </a:spcBef>
              <a:buFont typeface="Arial" panose="020B0604020202020204" pitchFamily="34" charset="0"/>
              <a:buChar char="•"/>
            </a:pPr>
            <a:r>
              <a:rPr lang="en-GB" altLang="en-US" sz="2500" dirty="0">
                <a:latin typeface="Arial Narrow" panose="020B0604020202020204" pitchFamily="34" charset="0"/>
              </a:rPr>
              <a:t>Legal training</a:t>
            </a:r>
          </a:p>
          <a:p>
            <a:pPr>
              <a:spcBef>
                <a:spcPct val="20000"/>
              </a:spcBef>
              <a:buFont typeface="Arial" panose="020B0604020202020204" pitchFamily="34" charset="0"/>
              <a:buChar char="•"/>
            </a:pPr>
            <a:r>
              <a:rPr lang="en-GB" altLang="en-US" sz="2500" dirty="0">
                <a:latin typeface="Arial Narrow" panose="020B0604020202020204" pitchFamily="34" charset="0"/>
              </a:rPr>
              <a:t>Theatre and drama</a:t>
            </a:r>
          </a:p>
          <a:p>
            <a:pPr>
              <a:spcBef>
                <a:spcPct val="20000"/>
              </a:spcBef>
              <a:buFont typeface="Arial" panose="020B0604020202020204" pitchFamily="34" charset="0"/>
              <a:buChar char="•"/>
            </a:pPr>
            <a:r>
              <a:rPr lang="en-GB" altLang="en-US" sz="2500" dirty="0">
                <a:latin typeface="Arial Narrow" panose="020B0604020202020204" pitchFamily="34" charset="0"/>
              </a:rPr>
              <a:t>Computer science programming</a:t>
            </a:r>
          </a:p>
          <a:p>
            <a:pPr>
              <a:spcBef>
                <a:spcPct val="20000"/>
              </a:spcBef>
              <a:buFont typeface="Arial" panose="020B0604020202020204" pitchFamily="34" charset="0"/>
              <a:buChar char="•"/>
            </a:pPr>
            <a:r>
              <a:rPr lang="en-GB" altLang="en-US" sz="2500" dirty="0">
                <a:latin typeface="Arial Narrow" panose="020B0604020202020204" pitchFamily="34" charset="0"/>
              </a:rPr>
              <a:t>Crime scene training</a:t>
            </a:r>
          </a:p>
          <a:p>
            <a:pPr>
              <a:spcBef>
                <a:spcPct val="20000"/>
              </a:spcBef>
              <a:buFont typeface="Arial" panose="020B0604020202020204" pitchFamily="34" charset="0"/>
              <a:buChar char="•"/>
            </a:pPr>
            <a:r>
              <a:rPr lang="en-GB" altLang="en-US" sz="2500" dirty="0">
                <a:latin typeface="Arial Narrow" panose="020B0604020202020204" pitchFamily="34" charset="0"/>
              </a:rPr>
              <a:t>Languages</a:t>
            </a:r>
          </a:p>
        </p:txBody>
      </p:sp>
      <p:pic>
        <p:nvPicPr>
          <p:cNvPr id="17415" name="Picture 4" descr="22-04-10 john talk 4.jpg">
            <a:extLst>
              <a:ext uri="{FF2B5EF4-FFF2-40B4-BE49-F238E27FC236}">
                <a16:creationId xmlns:a16="http://schemas.microsoft.com/office/drawing/2014/main" id="{56588B7E-A738-BB43-99B9-887D15A1C74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694233" y="4645307"/>
            <a:ext cx="2276475"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7255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C1394B4-F683-4C27-B26C-CE3DE34FE3AD}"/>
              </a:ext>
            </a:extLst>
          </p:cNvPr>
          <p:cNvSpPr>
            <a:spLocks noGrp="1" noChangeArrowheads="1"/>
          </p:cNvSpPr>
          <p:nvPr>
            <p:ph type="title"/>
          </p:nvPr>
        </p:nvSpPr>
        <p:spPr>
          <a:xfrm>
            <a:off x="665480" y="845403"/>
            <a:ext cx="10557337" cy="751453"/>
          </a:xfrm>
        </p:spPr>
        <p:txBody>
          <a:bodyPr/>
          <a:lstStyle/>
          <a:p>
            <a:pPr eaLnBrk="1" hangingPunct="1">
              <a:defRPr/>
            </a:pPr>
            <a:r>
              <a:rPr lang="en-GB"/>
              <a:t>Entrepreneurial Uses of SL</a:t>
            </a:r>
          </a:p>
        </p:txBody>
      </p:sp>
      <p:sp>
        <p:nvSpPr>
          <p:cNvPr id="18435" name="Rectangle 3">
            <a:extLst>
              <a:ext uri="{FF2B5EF4-FFF2-40B4-BE49-F238E27FC236}">
                <a16:creationId xmlns:a16="http://schemas.microsoft.com/office/drawing/2014/main" id="{834B5D96-D3A0-4176-9BE7-C22480900D81}"/>
              </a:ext>
            </a:extLst>
          </p:cNvPr>
          <p:cNvSpPr>
            <a:spLocks noGrp="1" noChangeArrowheads="1"/>
          </p:cNvSpPr>
          <p:nvPr>
            <p:ph idx="1"/>
          </p:nvPr>
        </p:nvSpPr>
        <p:spPr/>
        <p:txBody>
          <a:bodyPr/>
          <a:lstStyle/>
          <a:p>
            <a:pPr eaLnBrk="1" hangingPunct="1"/>
            <a:r>
              <a:rPr lang="en-GB" altLang="en-US"/>
              <a:t>Small Businesses</a:t>
            </a:r>
          </a:p>
          <a:p>
            <a:pPr eaLnBrk="1" hangingPunct="1"/>
            <a:r>
              <a:rPr lang="en-GB" altLang="en-US"/>
              <a:t>Buying and selling land</a:t>
            </a:r>
          </a:p>
          <a:p>
            <a:pPr eaLnBrk="1" hangingPunct="1"/>
            <a:r>
              <a:rPr lang="en-GB" altLang="en-US"/>
              <a:t>Content Creation</a:t>
            </a:r>
          </a:p>
          <a:p>
            <a:pPr eaLnBrk="1" hangingPunct="1"/>
            <a:r>
              <a:rPr lang="en-GB" altLang="en-US"/>
              <a:t>Entertainment</a:t>
            </a:r>
          </a:p>
          <a:p>
            <a:pPr eaLnBrk="1" hangingPunct="1"/>
            <a:r>
              <a:rPr lang="en-GB" altLang="en-US"/>
              <a:t>Education</a:t>
            </a:r>
          </a:p>
        </p:txBody>
      </p:sp>
    </p:spTree>
    <p:extLst>
      <p:ext uri="{BB962C8B-B14F-4D97-AF65-F5344CB8AC3E}">
        <p14:creationId xmlns:p14="http://schemas.microsoft.com/office/powerpoint/2010/main" val="706617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A7461506-5E9D-4A8C-BF6C-A6D4BD862439}"/>
              </a:ext>
            </a:extLst>
          </p:cNvPr>
          <p:cNvSpPr>
            <a:spLocks noGrp="1" noChangeArrowheads="1"/>
          </p:cNvSpPr>
          <p:nvPr>
            <p:ph type="title"/>
          </p:nvPr>
        </p:nvSpPr>
        <p:spPr>
          <a:xfrm>
            <a:off x="838200" y="604986"/>
            <a:ext cx="10557337" cy="751453"/>
          </a:xfrm>
        </p:spPr>
        <p:txBody>
          <a:bodyPr/>
          <a:lstStyle/>
          <a:p>
            <a:pPr eaLnBrk="1" hangingPunct="1">
              <a:defRPr/>
            </a:pPr>
            <a:r>
              <a:rPr lang="en-GB" dirty="0"/>
              <a:t>Content Creation</a:t>
            </a:r>
          </a:p>
        </p:txBody>
      </p:sp>
      <p:sp>
        <p:nvSpPr>
          <p:cNvPr id="20483" name="Rectangle 3">
            <a:extLst>
              <a:ext uri="{FF2B5EF4-FFF2-40B4-BE49-F238E27FC236}">
                <a16:creationId xmlns:a16="http://schemas.microsoft.com/office/drawing/2014/main" id="{41B7887C-5BDB-4CC3-B879-A51FCEC4F025}"/>
              </a:ext>
            </a:extLst>
          </p:cNvPr>
          <p:cNvSpPr>
            <a:spLocks noGrp="1" noChangeArrowheads="1"/>
          </p:cNvSpPr>
          <p:nvPr>
            <p:ph idx="1"/>
          </p:nvPr>
        </p:nvSpPr>
        <p:spPr>
          <a:xfrm>
            <a:off x="1668462" y="2257969"/>
            <a:ext cx="8229600" cy="4781550"/>
          </a:xfrm>
        </p:spPr>
        <p:txBody>
          <a:bodyPr/>
          <a:lstStyle/>
          <a:p>
            <a:pPr eaLnBrk="1" hangingPunct="1">
              <a:lnSpc>
                <a:spcPct val="90000"/>
              </a:lnSpc>
            </a:pPr>
            <a:r>
              <a:rPr lang="en-GB" altLang="en-US" dirty="0"/>
              <a:t>Clothes</a:t>
            </a:r>
          </a:p>
          <a:p>
            <a:pPr eaLnBrk="1" hangingPunct="1">
              <a:lnSpc>
                <a:spcPct val="90000"/>
              </a:lnSpc>
            </a:pPr>
            <a:r>
              <a:rPr lang="en-GB" altLang="en-US" dirty="0"/>
              <a:t>Buildings</a:t>
            </a:r>
          </a:p>
          <a:p>
            <a:pPr eaLnBrk="1" hangingPunct="1">
              <a:lnSpc>
                <a:spcPct val="90000"/>
              </a:lnSpc>
            </a:pPr>
            <a:r>
              <a:rPr lang="en-GB" altLang="en-US" dirty="0"/>
              <a:t>Vehicles</a:t>
            </a:r>
          </a:p>
          <a:p>
            <a:pPr eaLnBrk="1" hangingPunct="1">
              <a:lnSpc>
                <a:spcPct val="90000"/>
              </a:lnSpc>
            </a:pPr>
            <a:r>
              <a:rPr lang="en-GB" altLang="en-US" dirty="0"/>
              <a:t>Furniture</a:t>
            </a:r>
          </a:p>
          <a:p>
            <a:pPr eaLnBrk="1" hangingPunct="1">
              <a:lnSpc>
                <a:spcPct val="90000"/>
              </a:lnSpc>
            </a:pPr>
            <a:r>
              <a:rPr lang="en-GB" altLang="en-US" dirty="0"/>
              <a:t>Skins</a:t>
            </a:r>
          </a:p>
          <a:p>
            <a:pPr eaLnBrk="1" hangingPunct="1">
              <a:lnSpc>
                <a:spcPct val="90000"/>
              </a:lnSpc>
            </a:pPr>
            <a:r>
              <a:rPr lang="en-GB" altLang="en-US" dirty="0"/>
              <a:t>Scripts</a:t>
            </a:r>
          </a:p>
          <a:p>
            <a:pPr eaLnBrk="1" hangingPunct="1">
              <a:lnSpc>
                <a:spcPct val="90000"/>
              </a:lnSpc>
            </a:pPr>
            <a:r>
              <a:rPr lang="en-GB" altLang="en-US" dirty="0"/>
              <a:t>Shops – </a:t>
            </a:r>
            <a:r>
              <a:rPr lang="en-GB" altLang="en-US" dirty="0" err="1"/>
              <a:t>n.b.</a:t>
            </a:r>
            <a:r>
              <a:rPr lang="en-GB" altLang="en-US" dirty="0"/>
              <a:t> IP rests with the creator in SL</a:t>
            </a:r>
          </a:p>
          <a:p>
            <a:pPr eaLnBrk="1" hangingPunct="1">
              <a:lnSpc>
                <a:spcPct val="90000"/>
              </a:lnSpc>
            </a:pPr>
            <a:r>
              <a:rPr lang="en-GB" altLang="en-US" dirty="0"/>
              <a:t>Graphical design skills, programming skills, selling skills</a:t>
            </a:r>
          </a:p>
        </p:txBody>
      </p:sp>
      <p:pic>
        <p:nvPicPr>
          <p:cNvPr id="20484" name="Picture 5" descr="SL Tools">
            <a:extLst>
              <a:ext uri="{FF2B5EF4-FFF2-40B4-BE49-F238E27FC236}">
                <a16:creationId xmlns:a16="http://schemas.microsoft.com/office/drawing/2014/main" id="{81C55A7B-996B-4E12-BD16-90A516F44A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9739" y="1700213"/>
            <a:ext cx="4105275" cy="241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5">
            <a:extLst>
              <a:ext uri="{FF2B5EF4-FFF2-40B4-BE49-F238E27FC236}">
                <a16:creationId xmlns:a16="http://schemas.microsoft.com/office/drawing/2014/main" id="{1C761690-A4B2-4663-81F6-B3E7438D1979}"/>
              </a:ext>
            </a:extLst>
          </p:cNvPr>
          <p:cNvSpPr txBox="1">
            <a:spLocks noChangeArrowheads="1"/>
          </p:cNvSpPr>
          <p:nvPr/>
        </p:nvSpPr>
        <p:spPr bwMode="auto">
          <a:xfrm>
            <a:off x="8256588" y="5949950"/>
            <a:ext cx="2266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t>Photo from Linden Labs</a:t>
            </a:r>
          </a:p>
        </p:txBody>
      </p:sp>
    </p:spTree>
    <p:extLst>
      <p:ext uri="{BB962C8B-B14F-4D97-AF65-F5344CB8AC3E}">
        <p14:creationId xmlns:p14="http://schemas.microsoft.com/office/powerpoint/2010/main" val="695854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
            <a:extLst>
              <a:ext uri="{FF2B5EF4-FFF2-40B4-BE49-F238E27FC236}">
                <a16:creationId xmlns:a16="http://schemas.microsoft.com/office/drawing/2014/main" id="{D2189DF2-36CA-48F7-8D6B-B757914F15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7">
            <a:extLst>
              <a:ext uri="{FF2B5EF4-FFF2-40B4-BE49-F238E27FC236}">
                <a16:creationId xmlns:a16="http://schemas.microsoft.com/office/drawing/2014/main" id="{F53C8FDD-72D9-4CD8-9422-6E7EC84B8E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8">
            <a:extLst>
              <a:ext uri="{FF2B5EF4-FFF2-40B4-BE49-F238E27FC236}">
                <a16:creationId xmlns:a16="http://schemas.microsoft.com/office/drawing/2014/main" id="{4ABFE457-15D6-47E3-A405-2AA40AA4D8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9">
            <a:extLst>
              <a:ext uri="{FF2B5EF4-FFF2-40B4-BE49-F238E27FC236}">
                <a16:creationId xmlns:a16="http://schemas.microsoft.com/office/drawing/2014/main" id="{20478733-5FC4-4E23-9A8A-9F02EC9D1E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10">
            <a:extLst>
              <a:ext uri="{FF2B5EF4-FFF2-40B4-BE49-F238E27FC236}">
                <a16:creationId xmlns:a16="http://schemas.microsoft.com/office/drawing/2014/main" id="{1D46C1A7-EDF3-4A79-8E7F-C2A6AE9534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11">
            <a:extLst>
              <a:ext uri="{FF2B5EF4-FFF2-40B4-BE49-F238E27FC236}">
                <a16:creationId xmlns:a16="http://schemas.microsoft.com/office/drawing/2014/main" id="{8D8498E9-B224-49C0-90DA-3E9C86D24C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14">
            <a:extLst>
              <a:ext uri="{FF2B5EF4-FFF2-40B4-BE49-F238E27FC236}">
                <a16:creationId xmlns:a16="http://schemas.microsoft.com/office/drawing/2014/main" id="{3339349A-7EBB-4A83-8C38-C673512E5E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851" y="1256030"/>
            <a:ext cx="4392613" cy="238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Text Box 15">
            <a:extLst>
              <a:ext uri="{FF2B5EF4-FFF2-40B4-BE49-F238E27FC236}">
                <a16:creationId xmlns:a16="http://schemas.microsoft.com/office/drawing/2014/main" id="{C6ED85E6-327E-4078-BDC9-4040DAC32B43}"/>
              </a:ext>
            </a:extLst>
          </p:cNvPr>
          <p:cNvSpPr txBox="1">
            <a:spLocks noChangeArrowheads="1"/>
          </p:cNvSpPr>
          <p:nvPr/>
        </p:nvSpPr>
        <p:spPr bwMode="auto">
          <a:xfrm>
            <a:off x="6918325" y="1534636"/>
            <a:ext cx="2808288" cy="915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b="1">
                <a:solidFill>
                  <a:schemeClr val="bg1"/>
                </a:solidFill>
              </a:rPr>
              <a:t>The Java Shop in Godric's Hollow </a:t>
            </a:r>
            <a:br>
              <a:rPr lang="en-GB" altLang="en-US" b="1">
                <a:solidFill>
                  <a:schemeClr val="bg1"/>
                </a:solidFill>
              </a:rPr>
            </a:br>
            <a:r>
              <a:rPr lang="en-GB" altLang="en-US">
                <a:solidFill>
                  <a:schemeClr val="bg1"/>
                </a:solidFill>
              </a:rPr>
              <a:t> By </a:t>
            </a:r>
            <a:r>
              <a:rPr lang="en-GB" altLang="en-US" b="1">
                <a:solidFill>
                  <a:schemeClr val="bg1"/>
                </a:solidFill>
                <a:hlinkClick r:id="rId4"/>
              </a:rPr>
              <a:t>grayceeshepherd</a:t>
            </a:r>
            <a:endParaRPr lang="en-GB" altLang="en-US" b="1">
              <a:solidFill>
                <a:schemeClr val="bg1"/>
              </a:solidFill>
            </a:endParaRPr>
          </a:p>
        </p:txBody>
      </p:sp>
    </p:spTree>
    <p:extLst>
      <p:ext uri="{BB962C8B-B14F-4D97-AF65-F5344CB8AC3E}">
        <p14:creationId xmlns:p14="http://schemas.microsoft.com/office/powerpoint/2010/main" val="1410028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a:extLst>
              <a:ext uri="{FF2B5EF4-FFF2-40B4-BE49-F238E27FC236}">
                <a16:creationId xmlns:a16="http://schemas.microsoft.com/office/drawing/2014/main" id="{99747F4F-380E-41E3-A53A-CAC4A6ABEC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3">
            <a:extLst>
              <a:ext uri="{FF2B5EF4-FFF2-40B4-BE49-F238E27FC236}">
                <a16:creationId xmlns:a16="http://schemas.microsoft.com/office/drawing/2014/main" id="{5982CD63-940F-475D-8103-B203CC8DD7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4">
            <a:extLst>
              <a:ext uri="{FF2B5EF4-FFF2-40B4-BE49-F238E27FC236}">
                <a16:creationId xmlns:a16="http://schemas.microsoft.com/office/drawing/2014/main" id="{F8A1FED4-68CC-4756-AAB2-44DE6788C9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5">
            <a:extLst>
              <a:ext uri="{FF2B5EF4-FFF2-40B4-BE49-F238E27FC236}">
                <a16:creationId xmlns:a16="http://schemas.microsoft.com/office/drawing/2014/main" id="{CD736C24-BA4F-4600-90E2-7F1C0DCA01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6">
            <a:extLst>
              <a:ext uri="{FF2B5EF4-FFF2-40B4-BE49-F238E27FC236}">
                <a16:creationId xmlns:a16="http://schemas.microsoft.com/office/drawing/2014/main" id="{055E5B77-CD2C-4F74-B418-1C06AAE797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7">
            <a:extLst>
              <a:ext uri="{FF2B5EF4-FFF2-40B4-BE49-F238E27FC236}">
                <a16:creationId xmlns:a16="http://schemas.microsoft.com/office/drawing/2014/main" id="{91AF049D-F359-4551-BF49-E2345578F1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8">
            <a:extLst>
              <a:ext uri="{FF2B5EF4-FFF2-40B4-BE49-F238E27FC236}">
                <a16:creationId xmlns:a16="http://schemas.microsoft.com/office/drawing/2014/main" id="{392B73B1-6F72-4218-91C2-69AF593AD2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851" y="260350"/>
            <a:ext cx="4392613" cy="238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7" name="Text Box 9">
            <a:extLst>
              <a:ext uri="{FF2B5EF4-FFF2-40B4-BE49-F238E27FC236}">
                <a16:creationId xmlns:a16="http://schemas.microsoft.com/office/drawing/2014/main" id="{DC53D716-7F38-4BC1-B136-A348E376A3F6}"/>
              </a:ext>
            </a:extLst>
          </p:cNvPr>
          <p:cNvSpPr txBox="1">
            <a:spLocks noChangeArrowheads="1"/>
          </p:cNvSpPr>
          <p:nvPr/>
        </p:nvSpPr>
        <p:spPr bwMode="auto">
          <a:xfrm>
            <a:off x="7104063" y="1523366"/>
            <a:ext cx="2808288" cy="915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b="1">
                <a:solidFill>
                  <a:schemeClr val="bg1"/>
                </a:solidFill>
              </a:rPr>
              <a:t>The Java Shop in Godric's Hollow </a:t>
            </a:r>
            <a:br>
              <a:rPr lang="en-GB" altLang="en-US" b="1">
                <a:solidFill>
                  <a:schemeClr val="bg1"/>
                </a:solidFill>
              </a:rPr>
            </a:br>
            <a:r>
              <a:rPr lang="en-GB" altLang="en-US">
                <a:solidFill>
                  <a:schemeClr val="bg1"/>
                </a:solidFill>
              </a:rPr>
              <a:t> By </a:t>
            </a:r>
            <a:r>
              <a:rPr lang="en-GB" altLang="en-US" b="1">
                <a:solidFill>
                  <a:schemeClr val="bg1"/>
                </a:solidFill>
                <a:hlinkClick r:id="rId4"/>
              </a:rPr>
              <a:t>grayceeshepherd</a:t>
            </a:r>
            <a:endParaRPr lang="en-GB" altLang="en-US" b="1">
              <a:solidFill>
                <a:schemeClr val="bg1"/>
              </a:solidFill>
            </a:endParaRPr>
          </a:p>
        </p:txBody>
      </p:sp>
      <p:pic>
        <p:nvPicPr>
          <p:cNvPr id="22538" name="Picture 10">
            <a:extLst>
              <a:ext uri="{FF2B5EF4-FFF2-40B4-BE49-F238E27FC236}">
                <a16:creationId xmlns:a16="http://schemas.microsoft.com/office/drawing/2014/main" id="{619AEFD4-AF2F-452E-94B1-CF912B49A8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2175" y="1916113"/>
            <a:ext cx="3671888"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9" name="Text Box 13">
            <a:extLst>
              <a:ext uri="{FF2B5EF4-FFF2-40B4-BE49-F238E27FC236}">
                <a16:creationId xmlns:a16="http://schemas.microsoft.com/office/drawing/2014/main" id="{3B4FBC68-3A1C-4F48-BA0E-C25ED170FA22}"/>
              </a:ext>
            </a:extLst>
          </p:cNvPr>
          <p:cNvSpPr txBox="1">
            <a:spLocks noChangeArrowheads="1"/>
          </p:cNvSpPr>
          <p:nvPr/>
        </p:nvSpPr>
        <p:spPr bwMode="auto">
          <a:xfrm>
            <a:off x="6388100" y="3803333"/>
            <a:ext cx="2376488" cy="14652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b="1">
                <a:solidFill>
                  <a:schemeClr val="bg1"/>
                </a:solidFill>
              </a:rPr>
              <a:t>At the American Apparel shop in Second Life </a:t>
            </a:r>
            <a:br>
              <a:rPr lang="en-GB" altLang="en-US" b="1">
                <a:solidFill>
                  <a:schemeClr val="bg1"/>
                </a:solidFill>
              </a:rPr>
            </a:br>
            <a:r>
              <a:rPr lang="en-GB" altLang="en-US">
                <a:solidFill>
                  <a:schemeClr val="bg1"/>
                </a:solidFill>
              </a:rPr>
              <a:t> By </a:t>
            </a:r>
            <a:r>
              <a:rPr lang="en-GB" altLang="en-US" b="1">
                <a:solidFill>
                  <a:schemeClr val="bg1"/>
                </a:solidFill>
                <a:hlinkClick r:id="rId6"/>
              </a:rPr>
              <a:t>matteopenzo</a:t>
            </a:r>
            <a:endParaRPr lang="en-GB" altLang="en-US" b="1">
              <a:solidFill>
                <a:schemeClr val="bg1"/>
              </a:solidFill>
            </a:endParaRPr>
          </a:p>
          <a:p>
            <a:pPr eaLnBrk="1" hangingPunct="1"/>
            <a:endParaRPr lang="en-GB" altLang="en-US" b="1">
              <a:solidFill>
                <a:schemeClr val="bg1"/>
              </a:solidFill>
            </a:endParaRPr>
          </a:p>
        </p:txBody>
      </p:sp>
    </p:spTree>
    <p:extLst>
      <p:ext uri="{BB962C8B-B14F-4D97-AF65-F5344CB8AC3E}">
        <p14:creationId xmlns:p14="http://schemas.microsoft.com/office/powerpoint/2010/main" val="261884856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8436</TotalTime>
  <Words>690</Words>
  <Application>Microsoft Macintosh PowerPoint</Application>
  <PresentationFormat>Widescreen</PresentationFormat>
  <Paragraphs>101</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Arial Narrow</vt:lpstr>
      <vt:lpstr>Calibri</vt:lpstr>
      <vt:lpstr>Gill Sans MT</vt:lpstr>
      <vt:lpstr>Palatino</vt:lpstr>
      <vt:lpstr>Symbol</vt:lpstr>
      <vt:lpstr>Times New Roman</vt:lpstr>
      <vt:lpstr>Parcel</vt:lpstr>
      <vt:lpstr>PowerPoint Presentation</vt:lpstr>
      <vt:lpstr>Literature review</vt:lpstr>
      <vt:lpstr>PowerPoint Presentation</vt:lpstr>
      <vt:lpstr>What is Second Life?</vt:lpstr>
      <vt:lpstr>Main subject areas</vt:lpstr>
      <vt:lpstr>Entrepreneurial Uses of SL</vt:lpstr>
      <vt:lpstr>Content Creation</vt:lpstr>
      <vt:lpstr>PowerPoint Presentation</vt:lpstr>
      <vt:lpstr>PowerPoint Presentation</vt:lpstr>
      <vt:lpstr>PowerPoint Presentation</vt:lpstr>
      <vt:lpstr>Some popular SL destinations</vt:lpstr>
      <vt:lpstr>Instruction</vt:lpstr>
      <vt:lpstr>Business</vt:lpstr>
      <vt:lpstr>Hospitality</vt:lpstr>
      <vt:lpstr>Languages</vt:lpstr>
      <vt:lpstr>Arts</vt:lpstr>
      <vt:lpstr>Technology</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310</cp:revision>
  <cp:lastPrinted>2020-09-16T01:26:26Z</cp:lastPrinted>
  <dcterms:created xsi:type="dcterms:W3CDTF">2017-02-21T08:16:09Z</dcterms:created>
  <dcterms:modified xsi:type="dcterms:W3CDTF">2021-07-13T10:00:49Z</dcterms:modified>
</cp:coreProperties>
</file>